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19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391" r:id="rId2"/>
    <p:sldId id="425" r:id="rId3"/>
    <p:sldId id="547" r:id="rId4"/>
    <p:sldId id="548" r:id="rId5"/>
    <p:sldId id="531" r:id="rId6"/>
    <p:sldId id="543" r:id="rId7"/>
    <p:sldId id="542" r:id="rId8"/>
    <p:sldId id="549" r:id="rId9"/>
    <p:sldId id="530" r:id="rId10"/>
    <p:sldId id="533" r:id="rId11"/>
    <p:sldId id="532" r:id="rId12"/>
    <p:sldId id="534" r:id="rId13"/>
    <p:sldId id="545" r:id="rId14"/>
    <p:sldId id="550" r:id="rId15"/>
    <p:sldId id="535" r:id="rId16"/>
    <p:sldId id="551" r:id="rId17"/>
    <p:sldId id="546" r:id="rId18"/>
    <p:sldId id="536" r:id="rId19"/>
    <p:sldId id="537" r:id="rId20"/>
    <p:sldId id="552" r:id="rId21"/>
  </p:sldIdLst>
  <p:sldSz cx="12192000" cy="6858000"/>
  <p:notesSz cx="6858000" cy="9144000"/>
  <p:embeddedFontLst>
    <p:embeddedFont>
      <p:font typeface="B Nazanin" panose="00000400000000000000" pitchFamily="2" charset="-78"/>
      <p:regular r:id="rId24"/>
      <p:bold r:id="rId25"/>
    </p:embeddedFont>
    <p:embeddedFont>
      <p:font typeface="Cambria Math" panose="02040503050406030204" pitchFamily="18" charset="0"/>
      <p:regular r:id="rId26"/>
    </p:embeddedFont>
    <p:embeddedFont>
      <p:font typeface="IranNastaliq" panose="02020505000000020003" pitchFamily="18" charset="0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E5FD"/>
    <a:srgbClr val="FF3300"/>
    <a:srgbClr val="FF8585"/>
    <a:srgbClr val="FA7C2E"/>
    <a:srgbClr val="F1A74D"/>
    <a:srgbClr val="6FE335"/>
    <a:srgbClr val="0EE838"/>
    <a:srgbClr val="13C5DD"/>
    <a:srgbClr val="E7C019"/>
    <a:srgbClr val="CDFB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83" autoAdjust="0"/>
    <p:restoredTop sz="94660"/>
  </p:normalViewPr>
  <p:slideViewPr>
    <p:cSldViewPr snapToGrid="0">
      <p:cViewPr varScale="1">
        <p:scale>
          <a:sx n="82" d="100"/>
          <a:sy n="82" d="100"/>
        </p:scale>
        <p:origin x="9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B77DBE-F611-4DFB-B832-AC196E4028F0}" type="doc">
      <dgm:prSet loTypeId="urn:microsoft.com/office/officeart/2005/8/layout/hList7" loCatId="picture" qsTypeId="urn:microsoft.com/office/officeart/2005/8/quickstyle/simple1" qsCatId="simple" csTypeId="urn:microsoft.com/office/officeart/2005/8/colors/accent1_1" csCatId="accent1" phldr="1"/>
      <dgm:spPr/>
    </dgm:pt>
    <dgm:pt modelId="{B1073CF9-9C06-4AA0-9A77-E56C287E0E34}">
      <dgm:prSet phldrT="[Text]"/>
      <dgm:spPr/>
      <dgm:t>
        <a:bodyPr/>
        <a:lstStyle/>
        <a:p>
          <a:endParaRPr lang="en-US" dirty="0">
            <a:cs typeface="B Nazanin" panose="00000400000000000000" pitchFamily="2" charset="-78"/>
          </a:endParaRPr>
        </a:p>
      </dgm:t>
    </dgm:pt>
    <dgm:pt modelId="{13C3A280-4549-4F19-8D19-5BD43EC4AA12}" type="sibTrans" cxnId="{EB53D58A-1605-406F-9E41-343C5540E4B5}">
      <dgm:prSet/>
      <dgm:spPr/>
      <dgm:t>
        <a:bodyPr/>
        <a:lstStyle/>
        <a:p>
          <a:endParaRPr lang="en-US">
            <a:cs typeface="B Nazanin" panose="00000400000000000000" pitchFamily="2" charset="-78"/>
          </a:endParaRPr>
        </a:p>
      </dgm:t>
    </dgm:pt>
    <dgm:pt modelId="{D423782A-132D-462D-8FC6-78B1E6F80E29}" type="parTrans" cxnId="{EB53D58A-1605-406F-9E41-343C5540E4B5}">
      <dgm:prSet/>
      <dgm:spPr/>
      <dgm:t>
        <a:bodyPr/>
        <a:lstStyle/>
        <a:p>
          <a:endParaRPr lang="en-US">
            <a:cs typeface="B Nazanin" panose="00000400000000000000" pitchFamily="2" charset="-78"/>
          </a:endParaRPr>
        </a:p>
      </dgm:t>
    </dgm:pt>
    <dgm:pt modelId="{382A3AA4-95BE-4458-857E-BC9668634CF3}" type="pres">
      <dgm:prSet presAssocID="{45B77DBE-F611-4DFB-B832-AC196E4028F0}" presName="Name0" presStyleCnt="0">
        <dgm:presLayoutVars>
          <dgm:dir val="rev"/>
          <dgm:resizeHandles val="exact"/>
        </dgm:presLayoutVars>
      </dgm:prSet>
      <dgm:spPr/>
    </dgm:pt>
    <dgm:pt modelId="{DBC3D070-4EF7-4E3E-A294-4105E8D98286}" type="pres">
      <dgm:prSet presAssocID="{45B77DBE-F611-4DFB-B832-AC196E4028F0}" presName="fgShape" presStyleLbl="fgShp" presStyleIdx="0" presStyleCnt="1" custScaleY="187249" custLinFactNeighborX="-148" custLinFactNeighborY="-42406"/>
      <dgm:spPr/>
    </dgm:pt>
    <dgm:pt modelId="{127154BB-D908-40C6-9579-05D28F1EA36B}" type="pres">
      <dgm:prSet presAssocID="{45B77DBE-F611-4DFB-B832-AC196E4028F0}" presName="linComp" presStyleCnt="0"/>
      <dgm:spPr/>
    </dgm:pt>
    <dgm:pt modelId="{B04D64B6-6F70-4582-9342-F687092BFA13}" type="pres">
      <dgm:prSet presAssocID="{B1073CF9-9C06-4AA0-9A77-E56C287E0E34}" presName="compNode" presStyleCnt="0"/>
      <dgm:spPr/>
    </dgm:pt>
    <dgm:pt modelId="{08E29859-0536-48C7-ADD7-5826631D9373}" type="pres">
      <dgm:prSet presAssocID="{B1073CF9-9C06-4AA0-9A77-E56C287E0E34}" presName="bkgdShape" presStyleLbl="node1" presStyleIdx="0" presStyleCnt="1" custScaleX="100098" custLinFactNeighborX="-49" custLinFactNeighborY="-4335"/>
      <dgm:spPr/>
    </dgm:pt>
    <dgm:pt modelId="{58C7ABE1-6DB0-405A-95A0-8DA6A2FEE05E}" type="pres">
      <dgm:prSet presAssocID="{B1073CF9-9C06-4AA0-9A77-E56C287E0E34}" presName="nodeTx" presStyleLbl="node1" presStyleIdx="0" presStyleCnt="1">
        <dgm:presLayoutVars>
          <dgm:bulletEnabled val="1"/>
        </dgm:presLayoutVars>
      </dgm:prSet>
      <dgm:spPr/>
    </dgm:pt>
    <dgm:pt modelId="{FBC3684E-28B8-496B-B009-95C627CE2D61}" type="pres">
      <dgm:prSet presAssocID="{B1073CF9-9C06-4AA0-9A77-E56C287E0E34}" presName="invisiNode" presStyleLbl="node1" presStyleIdx="0" presStyleCnt="1"/>
      <dgm:spPr/>
    </dgm:pt>
    <dgm:pt modelId="{6039EA74-936F-41F6-AE19-B7FBA6C97C87}" type="pres">
      <dgm:prSet presAssocID="{B1073CF9-9C06-4AA0-9A77-E56C287E0E34}" presName="imagNode" presStyleLbl="fgImgPlace1" presStyleIdx="0" presStyleCnt="1" custScaleX="199299" custScaleY="184801" custLinFactNeighborY="2683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E7748E13-CF00-47CE-AE89-907A93B18BBE}" type="presOf" srcId="{45B77DBE-F611-4DFB-B832-AC196E4028F0}" destId="{382A3AA4-95BE-4458-857E-BC9668634CF3}" srcOrd="0" destOrd="0" presId="urn:microsoft.com/office/officeart/2005/8/layout/hList7"/>
    <dgm:cxn modelId="{E34F153D-D2A0-40B5-904C-6374408E706C}" type="presOf" srcId="{B1073CF9-9C06-4AA0-9A77-E56C287E0E34}" destId="{08E29859-0536-48C7-ADD7-5826631D9373}" srcOrd="0" destOrd="0" presId="urn:microsoft.com/office/officeart/2005/8/layout/hList7"/>
    <dgm:cxn modelId="{B5D63861-0DBB-4302-9B16-BC9D7CB75453}" type="presOf" srcId="{B1073CF9-9C06-4AA0-9A77-E56C287E0E34}" destId="{58C7ABE1-6DB0-405A-95A0-8DA6A2FEE05E}" srcOrd="1" destOrd="0" presId="urn:microsoft.com/office/officeart/2005/8/layout/hList7"/>
    <dgm:cxn modelId="{EB53D58A-1605-406F-9E41-343C5540E4B5}" srcId="{45B77DBE-F611-4DFB-B832-AC196E4028F0}" destId="{B1073CF9-9C06-4AA0-9A77-E56C287E0E34}" srcOrd="0" destOrd="0" parTransId="{D423782A-132D-462D-8FC6-78B1E6F80E29}" sibTransId="{13C3A280-4549-4F19-8D19-5BD43EC4AA12}"/>
    <dgm:cxn modelId="{DB13BAF1-4642-43AE-AC47-EF641AA0500B}" type="presParOf" srcId="{382A3AA4-95BE-4458-857E-BC9668634CF3}" destId="{DBC3D070-4EF7-4E3E-A294-4105E8D98286}" srcOrd="0" destOrd="0" presId="urn:microsoft.com/office/officeart/2005/8/layout/hList7"/>
    <dgm:cxn modelId="{B2A0B630-B110-4B5A-A6DA-9EC6EBBEAC2A}" type="presParOf" srcId="{382A3AA4-95BE-4458-857E-BC9668634CF3}" destId="{127154BB-D908-40C6-9579-05D28F1EA36B}" srcOrd="1" destOrd="0" presId="urn:microsoft.com/office/officeart/2005/8/layout/hList7"/>
    <dgm:cxn modelId="{EBF7C03F-BC01-478C-BC7D-C381D1A2A34B}" type="presParOf" srcId="{127154BB-D908-40C6-9579-05D28F1EA36B}" destId="{B04D64B6-6F70-4582-9342-F687092BFA13}" srcOrd="0" destOrd="0" presId="urn:microsoft.com/office/officeart/2005/8/layout/hList7"/>
    <dgm:cxn modelId="{BC35A476-D099-41FD-A5D7-8808F889F4EF}" type="presParOf" srcId="{B04D64B6-6F70-4582-9342-F687092BFA13}" destId="{08E29859-0536-48C7-ADD7-5826631D9373}" srcOrd="0" destOrd="0" presId="urn:microsoft.com/office/officeart/2005/8/layout/hList7"/>
    <dgm:cxn modelId="{0D962A9B-B628-4D39-A980-ADDBA5AF6BDE}" type="presParOf" srcId="{B04D64B6-6F70-4582-9342-F687092BFA13}" destId="{58C7ABE1-6DB0-405A-95A0-8DA6A2FEE05E}" srcOrd="1" destOrd="0" presId="urn:microsoft.com/office/officeart/2005/8/layout/hList7"/>
    <dgm:cxn modelId="{3E6D68AA-7826-449E-9241-D5B58A120CD3}" type="presParOf" srcId="{B04D64B6-6F70-4582-9342-F687092BFA13}" destId="{FBC3684E-28B8-496B-B009-95C627CE2D61}" srcOrd="2" destOrd="0" presId="urn:microsoft.com/office/officeart/2005/8/layout/hList7"/>
    <dgm:cxn modelId="{9267689B-6BFB-4CBA-BC7B-0F2F651EA96D}" type="presParOf" srcId="{B04D64B6-6F70-4582-9342-F687092BFA13}" destId="{6039EA74-936F-41F6-AE19-B7FBA6C97C87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286C3A-C082-4652-98DE-FDE15B4EEC75}" type="doc">
      <dgm:prSet loTypeId="urn:microsoft.com/office/officeart/2005/8/layout/gear1" loCatId="cycle" qsTypeId="urn:microsoft.com/office/officeart/2005/8/quickstyle/simple1" qsCatId="simple" csTypeId="urn:microsoft.com/office/officeart/2005/8/colors/accent1_1" csCatId="accent1" phldr="1"/>
      <dgm:spPr/>
    </dgm:pt>
    <dgm:pt modelId="{64988EA4-C49D-42F9-9142-57A21C33DCE4}">
      <dgm:prSet phldrT="[Text]" custT="1"/>
      <dgm:spPr/>
      <dgm:t>
        <a:bodyPr/>
        <a:lstStyle/>
        <a:p>
          <a:pPr rtl="1"/>
          <a:endParaRPr lang="fa-IR" sz="1400" b="1" dirty="0">
            <a:cs typeface="B Nazanin" panose="00000400000000000000" pitchFamily="2" charset="-78"/>
          </a:endParaRPr>
        </a:p>
      </dgm:t>
    </dgm:pt>
    <dgm:pt modelId="{675D0831-517B-4F61-A938-1B28EA5F34E7}" type="parTrans" cxnId="{01379620-E073-43D8-BC98-C3B243990A3B}">
      <dgm:prSet/>
      <dgm:spPr/>
      <dgm:t>
        <a:bodyPr/>
        <a:lstStyle/>
        <a:p>
          <a:pPr rtl="1"/>
          <a:endParaRPr lang="fa-IR"/>
        </a:p>
      </dgm:t>
    </dgm:pt>
    <dgm:pt modelId="{C665FBDA-A3EF-46AB-A226-53FE9EB5DDFB}" type="sibTrans" cxnId="{01379620-E073-43D8-BC98-C3B243990A3B}">
      <dgm:prSet/>
      <dgm:spPr/>
      <dgm:t>
        <a:bodyPr/>
        <a:lstStyle/>
        <a:p>
          <a:pPr rtl="1"/>
          <a:endParaRPr lang="fa-IR"/>
        </a:p>
      </dgm:t>
    </dgm:pt>
    <dgm:pt modelId="{09B3C9CD-64CC-4A20-AABA-34985EA2E4FA}" type="pres">
      <dgm:prSet presAssocID="{D3286C3A-C082-4652-98DE-FDE15B4EEC75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4DB4614A-37CF-4F2D-A907-C62160003F65}" type="pres">
      <dgm:prSet presAssocID="{64988EA4-C49D-42F9-9142-57A21C33DCE4}" presName="gear1" presStyleLbl="node1" presStyleIdx="0" presStyleCnt="1" custScaleX="114637">
        <dgm:presLayoutVars>
          <dgm:chMax val="1"/>
          <dgm:bulletEnabled val="1"/>
        </dgm:presLayoutVars>
      </dgm:prSet>
      <dgm:spPr/>
    </dgm:pt>
    <dgm:pt modelId="{CF61984D-BBFA-4AD7-AD46-5F502B77971C}" type="pres">
      <dgm:prSet presAssocID="{64988EA4-C49D-42F9-9142-57A21C33DCE4}" presName="gear1srcNode" presStyleLbl="node1" presStyleIdx="0" presStyleCnt="1"/>
      <dgm:spPr/>
    </dgm:pt>
    <dgm:pt modelId="{79EB0CFB-5275-4A7E-B8DB-C49CE4DBE525}" type="pres">
      <dgm:prSet presAssocID="{64988EA4-C49D-42F9-9142-57A21C33DCE4}" presName="gear1dstNode" presStyleLbl="node1" presStyleIdx="0" presStyleCnt="1"/>
      <dgm:spPr/>
    </dgm:pt>
    <dgm:pt modelId="{884D3B3F-5C1A-494F-A8CE-101390DE8762}" type="pres">
      <dgm:prSet presAssocID="{C665FBDA-A3EF-46AB-A226-53FE9EB5DDFB}" presName="connector1" presStyleLbl="sibTrans2D1" presStyleIdx="0" presStyleCnt="1"/>
      <dgm:spPr/>
    </dgm:pt>
  </dgm:ptLst>
  <dgm:cxnLst>
    <dgm:cxn modelId="{BA987418-C54E-4B39-B066-4D020261AC0D}" type="presOf" srcId="{C665FBDA-A3EF-46AB-A226-53FE9EB5DDFB}" destId="{884D3B3F-5C1A-494F-A8CE-101390DE8762}" srcOrd="0" destOrd="0" presId="urn:microsoft.com/office/officeart/2005/8/layout/gear1"/>
    <dgm:cxn modelId="{01379620-E073-43D8-BC98-C3B243990A3B}" srcId="{D3286C3A-C082-4652-98DE-FDE15B4EEC75}" destId="{64988EA4-C49D-42F9-9142-57A21C33DCE4}" srcOrd="0" destOrd="0" parTransId="{675D0831-517B-4F61-A938-1B28EA5F34E7}" sibTransId="{C665FBDA-A3EF-46AB-A226-53FE9EB5DDFB}"/>
    <dgm:cxn modelId="{0087E42A-A739-4EF9-8EEC-F3D7E8441CAB}" type="presOf" srcId="{64988EA4-C49D-42F9-9142-57A21C33DCE4}" destId="{4DB4614A-37CF-4F2D-A907-C62160003F65}" srcOrd="0" destOrd="0" presId="urn:microsoft.com/office/officeart/2005/8/layout/gear1"/>
    <dgm:cxn modelId="{E32A2E74-DEC8-41F8-9B2A-F5813536AF79}" type="presOf" srcId="{D3286C3A-C082-4652-98DE-FDE15B4EEC75}" destId="{09B3C9CD-64CC-4A20-AABA-34985EA2E4FA}" srcOrd="0" destOrd="0" presId="urn:microsoft.com/office/officeart/2005/8/layout/gear1"/>
    <dgm:cxn modelId="{6BE06785-F4B9-4B60-96EC-F91FFBCA3FF7}" type="presOf" srcId="{64988EA4-C49D-42F9-9142-57A21C33DCE4}" destId="{CF61984D-BBFA-4AD7-AD46-5F502B77971C}" srcOrd="1" destOrd="0" presId="urn:microsoft.com/office/officeart/2005/8/layout/gear1"/>
    <dgm:cxn modelId="{F022298D-26EF-4FB4-B62B-A58032C25C17}" type="presOf" srcId="{64988EA4-C49D-42F9-9142-57A21C33DCE4}" destId="{79EB0CFB-5275-4A7E-B8DB-C49CE4DBE525}" srcOrd="2" destOrd="0" presId="urn:microsoft.com/office/officeart/2005/8/layout/gear1"/>
    <dgm:cxn modelId="{9C11E811-A43E-4F12-8BC3-AA94065EEA77}" type="presParOf" srcId="{09B3C9CD-64CC-4A20-AABA-34985EA2E4FA}" destId="{4DB4614A-37CF-4F2D-A907-C62160003F65}" srcOrd="0" destOrd="0" presId="urn:microsoft.com/office/officeart/2005/8/layout/gear1"/>
    <dgm:cxn modelId="{7815CD38-FEF4-467F-9D66-001D34DBC6D1}" type="presParOf" srcId="{09B3C9CD-64CC-4A20-AABA-34985EA2E4FA}" destId="{CF61984D-BBFA-4AD7-AD46-5F502B77971C}" srcOrd="1" destOrd="0" presId="urn:microsoft.com/office/officeart/2005/8/layout/gear1"/>
    <dgm:cxn modelId="{4E3CFDE3-71EA-480D-B214-8ADEBAE70E99}" type="presParOf" srcId="{09B3C9CD-64CC-4A20-AABA-34985EA2E4FA}" destId="{79EB0CFB-5275-4A7E-B8DB-C49CE4DBE525}" srcOrd="2" destOrd="0" presId="urn:microsoft.com/office/officeart/2005/8/layout/gear1"/>
    <dgm:cxn modelId="{7C1F49BF-81BA-457C-B460-1ADC7970F2C8}" type="presParOf" srcId="{09B3C9CD-64CC-4A20-AABA-34985EA2E4FA}" destId="{884D3B3F-5C1A-494F-A8CE-101390DE8762}" srcOrd="3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E29859-0536-48C7-ADD7-5826631D9373}">
      <dsp:nvSpPr>
        <dsp:cNvPr id="0" name=""/>
        <dsp:cNvSpPr/>
      </dsp:nvSpPr>
      <dsp:spPr>
        <a:xfrm>
          <a:off x="0" y="0"/>
          <a:ext cx="8668390" cy="404405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5384" tIns="405384" rIns="405384" bIns="405384" numCol="1" spcCol="1270" anchor="ctr" anchorCtr="0">
          <a:noAutofit/>
        </a:bodyPr>
        <a:lstStyle/>
        <a:p>
          <a:pPr marL="0" lvl="0" indent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700" kern="1200" dirty="0">
            <a:cs typeface="B Nazanin" panose="00000400000000000000" pitchFamily="2" charset="-78"/>
          </a:endParaRPr>
        </a:p>
      </dsp:txBody>
      <dsp:txXfrm>
        <a:off x="0" y="1617623"/>
        <a:ext cx="8668390" cy="1617623"/>
      </dsp:txXfrm>
    </dsp:sp>
    <dsp:sp modelId="{6039EA74-936F-41F6-AE19-B7FBA6C97C87}">
      <dsp:nvSpPr>
        <dsp:cNvPr id="0" name=""/>
        <dsp:cNvSpPr/>
      </dsp:nvSpPr>
      <dsp:spPr>
        <a:xfrm>
          <a:off x="2996473" y="197216"/>
          <a:ext cx="2683903" cy="248866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C3D070-4EF7-4E3E-A294-4105E8D98286}">
      <dsp:nvSpPr>
        <dsp:cNvPr id="0" name=""/>
        <dsp:cNvSpPr/>
      </dsp:nvSpPr>
      <dsp:spPr>
        <a:xfrm>
          <a:off x="335259" y="2713378"/>
          <a:ext cx="7982702" cy="1135869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B4614A-37CF-4F2D-A907-C62160003F65}">
      <dsp:nvSpPr>
        <dsp:cNvPr id="0" name=""/>
        <dsp:cNvSpPr/>
      </dsp:nvSpPr>
      <dsp:spPr>
        <a:xfrm>
          <a:off x="1609043" y="701379"/>
          <a:ext cx="1768890" cy="1543036"/>
        </a:xfrm>
        <a:prstGeom prst="gear9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1400" b="1" kern="1200" dirty="0">
            <a:cs typeface="B Nazanin" panose="00000400000000000000" pitchFamily="2" charset="-78"/>
          </a:endParaRPr>
        </a:p>
      </dsp:txBody>
      <dsp:txXfrm>
        <a:off x="1947789" y="1062828"/>
        <a:ext cx="1091398" cy="793152"/>
      </dsp:txXfrm>
    </dsp:sp>
    <dsp:sp modelId="{884D3B3F-5C1A-494F-A8CE-101390DE8762}">
      <dsp:nvSpPr>
        <dsp:cNvPr id="0" name=""/>
        <dsp:cNvSpPr/>
      </dsp:nvSpPr>
      <dsp:spPr>
        <a:xfrm>
          <a:off x="1760356" y="456367"/>
          <a:ext cx="1897934" cy="1897934"/>
        </a:xfrm>
        <a:prstGeom prst="circularArrow">
          <a:avLst>
            <a:gd name="adj1" fmla="val 4878"/>
            <a:gd name="adj2" fmla="val 312630"/>
            <a:gd name="adj3" fmla="val 3013040"/>
            <a:gd name="adj4" fmla="val 15407716"/>
            <a:gd name="adj5" fmla="val 569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 dirty="0">
              <a:latin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A250A-C60B-450C-8929-6803B8BAD58C}" type="slidenum">
              <a:rPr lang="en-US" smtClean="0">
                <a:latin typeface="Times New Roman" panose="02020603050405020304" pitchFamily="18" charset="0"/>
              </a:rPr>
              <a:t>‹#›</a:t>
            </a:fld>
            <a:endParaRPr 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131104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CD4533F2-84F6-4574-AF1F-A840795D832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310998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8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8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24F7094-64CC-4174-8C93-24C0D0ADC0EB}" type="datetimeFigureOut">
              <a:rPr lang="en-US" smtClean="0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9F4C83-B676-4515-9EAE-29D107BC785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5355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24F7094-64CC-4174-8C93-24C0D0ADC0EB}" type="datetimeFigureOut">
              <a:rPr lang="en-US" smtClean="0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9F4C83-B676-4515-9EAE-29D107BC785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267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8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8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414782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24F7094-64CC-4174-8C93-24C0D0ADC0EB}" type="datetimeFigureOut">
              <a:rPr lang="en-US" smtClean="0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9F4C83-B676-4515-9EAE-29D107BC785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01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24F7094-64CC-4174-8C93-24C0D0ADC0EB}" type="datetimeFigureOut">
              <a:rPr lang="en-US" smtClean="0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9F4C83-B676-4515-9EAE-29D107BC785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101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8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8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24F7094-64CC-4174-8C93-24C0D0ADC0EB}" type="datetimeFigureOut">
              <a:rPr lang="en-US" smtClean="0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9F4C83-B676-4515-9EAE-29D107BC785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201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7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24F7094-64CC-4174-8C93-24C0D0ADC0EB}" type="datetimeFigureOut">
              <a:rPr lang="en-US" smtClean="0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9F4C83-B676-4515-9EAE-29D107BC785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600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7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24F7094-64CC-4174-8C93-24C0D0ADC0EB}" type="datetimeFigureOut">
              <a:rPr lang="en-US" smtClean="0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9F4C83-B676-4515-9EAE-29D107BC785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315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24F7094-64CC-4174-8C93-24C0D0ADC0EB}" type="datetimeFigureOut">
              <a:rPr lang="en-US" smtClean="0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9F4C83-B676-4515-9EAE-29D107BC785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412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8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8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24F7094-64CC-4174-8C93-24C0D0ADC0EB}" type="datetimeFigureOut">
              <a:rPr lang="en-US" smtClean="0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9F4C83-B676-4515-9EAE-29D107BC785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614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9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4" y="6459789"/>
            <a:ext cx="2618511" cy="365125"/>
          </a:xfrm>
        </p:spPr>
        <p:txBody>
          <a:bodyPr/>
          <a:lstStyle>
            <a:lvl1pPr algn="l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24F7094-64CC-4174-8C93-24C0D0ADC0EB}" type="datetimeFigureOut">
              <a:rPr lang="en-US" smtClean="0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9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dirty="0">
              <a:solidFill>
                <a:srgbClr val="6370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9F4C83-B676-4515-9EAE-29D107BC7858}" type="slidenum">
              <a:rPr lang="en-US" smtClean="0">
                <a:solidFill>
                  <a:srgbClr val="637052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6370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237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8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24F7094-64CC-4174-8C93-24C0D0ADC0EB}" type="datetimeFigureOut">
              <a:rPr lang="en-US" smtClean="0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9F4C83-B676-4515-9EAE-29D107BC785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8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7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3" y="6459789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24F7094-64CC-4174-8C93-24C0D0ADC0EB}" type="datetimeFigureOut">
              <a:rPr lang="en-US" smtClean="0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7" y="6459789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61" y="6459789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9F4C83-B676-4515-9EAE-29D107BC785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5138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pitchFamily="18" charset="0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35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pitchFamily="18" charset="0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pitchFamily="18" charset="0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pitchFamily="18" charset="0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pitchFamily="18" charset="0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70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388" y="952500"/>
            <a:ext cx="9858123" cy="4687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715876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B12CEFC-0AB8-4D58-8183-C4677119454C}"/>
              </a:ext>
            </a:extLst>
          </p:cNvPr>
          <p:cNvSpPr/>
          <p:nvPr/>
        </p:nvSpPr>
        <p:spPr>
          <a:xfrm>
            <a:off x="5113204" y="5993494"/>
            <a:ext cx="1976823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تصویر 3 مدارات اسنابر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271B400-99FA-48D7-BDD2-AC767B1C282B}"/>
              </a:ext>
            </a:extLst>
          </p:cNvPr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rtl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atin typeface="Times New Roman" panose="02020603050405020304" pitchFamily="18" charset="0"/>
                <a:cs typeface="B Nazanin" pitchFamily="2" charset="-78"/>
              </a:rPr>
              <a:t>8</a:t>
            </a:r>
            <a:endParaRPr lang="en-US" sz="2000" dirty="0">
              <a:latin typeface="Times New Roman" panose="02020603050405020304" pitchFamily="18" charset="0"/>
              <a:cs typeface="B Nazanin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C6BED4-5A40-4F6B-BA14-23DED7A672E7}"/>
              </a:ext>
            </a:extLst>
          </p:cNvPr>
          <p:cNvSpPr/>
          <p:nvPr/>
        </p:nvSpPr>
        <p:spPr>
          <a:xfrm>
            <a:off x="5113204" y="-24268"/>
            <a:ext cx="1965603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انواع مدارات اسنابر</a:t>
            </a:r>
            <a:endParaRPr lang="en-US" sz="2000" b="1" dirty="0">
              <a:latin typeface="Times New Roman" panose="02020603050405020304" pitchFamily="18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760E49A-C59D-4E53-9DB7-CC909FE4EB1E}"/>
              </a:ext>
            </a:extLst>
          </p:cNvPr>
          <p:cNvGrpSpPr/>
          <p:nvPr/>
        </p:nvGrpSpPr>
        <p:grpSpPr>
          <a:xfrm>
            <a:off x="7532327" y="419502"/>
            <a:ext cx="2727344" cy="2641228"/>
            <a:chOff x="7281418" y="851774"/>
            <a:chExt cx="2727344" cy="264122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1930E60-CE97-4053-A2BE-5785BDB622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55" r="53108" b="19554"/>
            <a:stretch/>
          </p:blipFill>
          <p:spPr>
            <a:xfrm>
              <a:off x="7281418" y="851774"/>
              <a:ext cx="2727344" cy="2336427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9997AC0-83EF-44AA-82B2-F5E9C91C1E51}"/>
                </a:ext>
              </a:extLst>
            </p:cNvPr>
            <p:cNvSpPr/>
            <p:nvPr/>
          </p:nvSpPr>
          <p:spPr>
            <a:xfrm>
              <a:off x="7937555" y="3123670"/>
              <a:ext cx="10150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rtl="1"/>
              <a:r>
                <a:rPr lang="en-US" dirty="0">
                  <a:solidFill>
                    <a:srgbClr val="00B0F0"/>
                  </a:solidFill>
                  <a:cs typeface="B Nazanin" panose="00000400000000000000" pitchFamily="2" charset="-78"/>
                </a:rPr>
                <a:t> .</a:t>
              </a:r>
              <a:r>
                <a:rPr lang="en-US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fa-IR" dirty="0">
                  <a:solidFill>
                    <a:srgbClr val="00B0F0"/>
                  </a:solidFill>
                  <a:cs typeface="B Nazanin" panose="00000400000000000000" pitchFamily="2" charset="-78"/>
                </a:rPr>
                <a:t>اسنابر </a:t>
              </a:r>
              <a:r>
                <a:rPr lang="en-US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BB5FC49-7D00-4EB3-9E66-EB8CCD5B4796}"/>
              </a:ext>
            </a:extLst>
          </p:cNvPr>
          <p:cNvGrpSpPr/>
          <p:nvPr/>
        </p:nvGrpSpPr>
        <p:grpSpPr>
          <a:xfrm>
            <a:off x="2104331" y="430839"/>
            <a:ext cx="2727345" cy="2661276"/>
            <a:chOff x="2183238" y="829299"/>
            <a:chExt cx="2727345" cy="266127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EFC2229-3FA1-445F-9AC6-8817B1A40C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108" t="2855" b="19554"/>
            <a:stretch/>
          </p:blipFill>
          <p:spPr>
            <a:xfrm>
              <a:off x="2183238" y="829299"/>
              <a:ext cx="2727345" cy="2336427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135ECA5-B1B3-4546-8668-0F1AB78E1D12}"/>
                </a:ext>
              </a:extLst>
            </p:cNvPr>
            <p:cNvSpPr/>
            <p:nvPr/>
          </p:nvSpPr>
          <p:spPr>
            <a:xfrm>
              <a:off x="2670353" y="3121243"/>
              <a:ext cx="11801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just" rtl="1"/>
              <a:r>
                <a:rPr lang="en-US" dirty="0">
                  <a:solidFill>
                    <a:srgbClr val="00B0F0"/>
                  </a:solidFill>
                  <a:cs typeface="B Nazanin" panose="00000400000000000000" pitchFamily="2" charset="-78"/>
                </a:rPr>
                <a:t> </a:t>
              </a:r>
              <a:r>
                <a:rPr lang="en-US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.b</a:t>
              </a:r>
              <a:r>
                <a:rPr lang="fa-IR" dirty="0">
                  <a:solidFill>
                    <a:srgbClr val="00B0F0"/>
                  </a:solidFill>
                  <a:cs typeface="B Nazanin" panose="00000400000000000000" pitchFamily="2" charset="-78"/>
                </a:rPr>
                <a:t>اسنابر </a:t>
              </a:r>
              <a:r>
                <a:rPr lang="en-US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RC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D6FD2F5-FF2C-4C09-957E-82D276BDF553}"/>
              </a:ext>
            </a:extLst>
          </p:cNvPr>
          <p:cNvGrpSpPr/>
          <p:nvPr/>
        </p:nvGrpSpPr>
        <p:grpSpPr>
          <a:xfrm>
            <a:off x="2188584" y="3504556"/>
            <a:ext cx="2643092" cy="2599701"/>
            <a:chOff x="2183238" y="3429000"/>
            <a:chExt cx="2643092" cy="259970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1BA234A-B275-443B-9098-8D4DDA0194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44" t="2858" b="17959"/>
            <a:stretch/>
          </p:blipFill>
          <p:spPr>
            <a:xfrm>
              <a:off x="2183238" y="3429000"/>
              <a:ext cx="2643092" cy="2241632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8EE916C-DE06-470F-8181-64F94D28A0FD}"/>
                </a:ext>
              </a:extLst>
            </p:cNvPr>
            <p:cNvSpPr/>
            <p:nvPr/>
          </p:nvSpPr>
          <p:spPr>
            <a:xfrm>
              <a:off x="2200671" y="5628591"/>
              <a:ext cx="211949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just" rtl="1"/>
              <a:r>
                <a:rPr lang="en-US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.d</a:t>
              </a:r>
              <a:r>
                <a:rPr lang="fa-IR" dirty="0">
                  <a:solidFill>
                    <a:srgbClr val="00B0F0"/>
                  </a:solidFill>
                  <a:cs typeface="B Nazanin" panose="00000400000000000000" pitchFamily="2" charset="-78"/>
                </a:rPr>
                <a:t>اسنابر </a:t>
              </a:r>
              <a:r>
                <a:rPr lang="en-US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RCD</a:t>
              </a:r>
              <a:r>
                <a:rPr lang="fa-IR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fa-IR" sz="2000" dirty="0">
                  <a:solidFill>
                    <a:srgbClr val="00B0F0"/>
                  </a:solidFill>
                  <a:latin typeface="Times New Roman" panose="02020603050405020304" pitchFamily="18" charset="0"/>
                  <a:cs typeface="B Nazanin" panose="00000400000000000000" pitchFamily="2" charset="-78"/>
                </a:rPr>
                <a:t>غیردشارژ</a:t>
              </a:r>
              <a:endParaRPr lang="en-US" sz="2000" dirty="0">
                <a:solidFill>
                  <a:srgbClr val="00B0F0"/>
                </a:solidFill>
                <a:latin typeface="Times New Roman" panose="02020603050405020304" pitchFamily="18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824A8EB-2933-4CA3-84F0-6A2993DBCACC}"/>
              </a:ext>
            </a:extLst>
          </p:cNvPr>
          <p:cNvGrpSpPr/>
          <p:nvPr/>
        </p:nvGrpSpPr>
        <p:grpSpPr>
          <a:xfrm>
            <a:off x="7533683" y="3473171"/>
            <a:ext cx="2725988" cy="2625949"/>
            <a:chOff x="7365672" y="3429000"/>
            <a:chExt cx="2725988" cy="262594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6CAC65C-CF97-432A-83C3-6B5C3A44F3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58" r="50024" b="17959"/>
            <a:stretch/>
          </p:blipFill>
          <p:spPr>
            <a:xfrm>
              <a:off x="7365672" y="3429000"/>
              <a:ext cx="2725988" cy="2241632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69D165A-7150-4BC0-9C44-C3D984AD49C9}"/>
                </a:ext>
              </a:extLst>
            </p:cNvPr>
            <p:cNvSpPr/>
            <p:nvPr/>
          </p:nvSpPr>
          <p:spPr>
            <a:xfrm>
              <a:off x="7528788" y="5654839"/>
              <a:ext cx="183255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just" rtl="1"/>
              <a:r>
                <a:rPr lang="en-US" dirty="0">
                  <a:solidFill>
                    <a:srgbClr val="00B0F0"/>
                  </a:solidFill>
                  <a:cs typeface="B Nazanin" panose="00000400000000000000" pitchFamily="2" charset="-78"/>
                </a:rPr>
                <a:t> </a:t>
              </a:r>
              <a:r>
                <a:rPr lang="en-US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.c</a:t>
              </a:r>
              <a:r>
                <a:rPr lang="fa-IR" dirty="0">
                  <a:solidFill>
                    <a:srgbClr val="00B0F0"/>
                  </a:solidFill>
                  <a:cs typeface="B Nazanin" panose="00000400000000000000" pitchFamily="2" charset="-78"/>
                </a:rPr>
                <a:t>اسنابر </a:t>
              </a:r>
              <a:r>
                <a:rPr lang="en-US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RCD</a:t>
              </a:r>
              <a:r>
                <a:rPr lang="fa-IR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fa-IR" sz="2000" dirty="0">
                  <a:solidFill>
                    <a:srgbClr val="00B0F0"/>
                  </a:solidFill>
                  <a:latin typeface="Times New Roman" panose="02020603050405020304" pitchFamily="18" charset="0"/>
                  <a:cs typeface="B Nazanin" panose="00000400000000000000" pitchFamily="2" charset="-78"/>
                </a:rPr>
                <a:t>دشارژ</a:t>
              </a:r>
              <a:endParaRPr lang="en-US" sz="2000" dirty="0">
                <a:solidFill>
                  <a:srgbClr val="00B0F0"/>
                </a:solidFill>
                <a:latin typeface="Times New Roman" panose="02020603050405020304" pitchFamily="18" charset="0"/>
                <a:cs typeface="B Nazanin" panose="00000400000000000000" pitchFamily="2" charset="-78"/>
              </a:endParaRPr>
            </a:p>
          </p:txBody>
        </p: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40E6E87-DB00-4CE3-8746-195201AA8A0F}"/>
              </a:ext>
            </a:extLst>
          </p:cNvPr>
          <p:cNvCxnSpPr/>
          <p:nvPr/>
        </p:nvCxnSpPr>
        <p:spPr>
          <a:xfrm>
            <a:off x="1725190" y="3168370"/>
            <a:ext cx="9144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2BA93BE-4396-4D72-95BB-D59EB9AF5AAA}"/>
              </a:ext>
            </a:extLst>
          </p:cNvPr>
          <p:cNvCxnSpPr>
            <a:cxnSpLocks/>
          </p:cNvCxnSpPr>
          <p:nvPr/>
        </p:nvCxnSpPr>
        <p:spPr>
          <a:xfrm>
            <a:off x="6096000" y="430839"/>
            <a:ext cx="0" cy="54864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8705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E08187B-2198-4A7D-9792-8BB75FAE9ED9}"/>
              </a:ext>
            </a:extLst>
          </p:cNvPr>
          <p:cNvGrpSpPr/>
          <p:nvPr/>
        </p:nvGrpSpPr>
        <p:grpSpPr>
          <a:xfrm>
            <a:off x="98042" y="764654"/>
            <a:ext cx="5923965" cy="5556768"/>
            <a:chOff x="198401" y="597389"/>
            <a:chExt cx="5923965" cy="555676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15505F8-D7BC-4C10-90C6-21A429DA69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401" y="597389"/>
              <a:ext cx="5923965" cy="5162417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875357A-9D46-4FE6-A1AA-AFD34E22B4CB}"/>
                </a:ext>
              </a:extLst>
            </p:cNvPr>
            <p:cNvSpPr/>
            <p:nvPr/>
          </p:nvSpPr>
          <p:spPr>
            <a:xfrm>
              <a:off x="1747975" y="5765461"/>
              <a:ext cx="2824812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تصویر 4 کاهش </a:t>
              </a:r>
              <a:r>
                <a:rPr lang="en-US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Surge</a:t>
              </a: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 با اسنابر </a:t>
              </a:r>
              <a:r>
                <a:rPr lang="en-US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C</a:t>
              </a:r>
              <a:endPara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B90576DB-DA66-4E3A-8EF1-956EC860823C}"/>
              </a:ext>
            </a:extLst>
          </p:cNvPr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rtl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atin typeface="Times New Roman" panose="02020603050405020304" pitchFamily="18" charset="0"/>
                <a:cs typeface="B Nazanin" pitchFamily="2" charset="-78"/>
              </a:rPr>
              <a:t>9</a:t>
            </a:r>
            <a:endParaRPr lang="en-US" sz="2000" dirty="0">
              <a:latin typeface="Times New Roman" panose="02020603050405020304" pitchFamily="18" charset="0"/>
              <a:cs typeface="B Nazanin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5C8058-2DAF-4909-809B-77416E55999B}"/>
              </a:ext>
            </a:extLst>
          </p:cNvPr>
          <p:cNvSpPr/>
          <p:nvPr/>
        </p:nvSpPr>
        <p:spPr>
          <a:xfrm>
            <a:off x="5113204" y="-24268"/>
            <a:ext cx="1965603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انواع مدارات اسنابر</a:t>
            </a:r>
            <a:endParaRPr lang="en-US" sz="2000" b="1" dirty="0">
              <a:latin typeface="Times New Roman" panose="02020603050405020304" pitchFamily="18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71C76-9800-4A69-9DB0-F3428F85E970}"/>
              </a:ext>
            </a:extLst>
          </p:cNvPr>
          <p:cNvSpPr/>
          <p:nvPr/>
        </p:nvSpPr>
        <p:spPr>
          <a:xfrm>
            <a:off x="7078807" y="1047543"/>
            <a:ext cx="45881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کاهش </a:t>
            </a: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50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ولتی ولتاژ جهشی نسبت به حالت بدون اسنابر</a:t>
            </a:r>
            <a:endParaRPr lang="en-US" sz="20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8BC96B-BA1E-4FD8-9EC4-C503BDC6215C}"/>
              </a:ext>
            </a:extLst>
          </p:cNvPr>
          <p:cNvSpPr/>
          <p:nvPr/>
        </p:nvSpPr>
        <p:spPr>
          <a:xfrm>
            <a:off x="7466733" y="2097810"/>
            <a:ext cx="42001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تشکیل مدار تشدید جدید با فرکانس </a:t>
            </a: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44/6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مگاهرتز 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845A5E7-18B9-48A6-8515-9E84209ACBA4}"/>
                  </a:ext>
                </a:extLst>
              </p:cNvPr>
              <p:cNvSpPr/>
              <p:nvPr/>
            </p:nvSpPr>
            <p:spPr>
              <a:xfrm>
                <a:off x="6987993" y="3145807"/>
                <a:ext cx="467892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مقدار اندوکتانس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𝐿</m:t>
                        </m:r>
                      </m:e>
                      <m:sub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𝑆𝑁𝐵</m:t>
                        </m:r>
                      </m:sub>
                    </m:sSub>
                  </m:oMath>
                </a14:m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 برابر با </a:t>
                </a:r>
                <a:r>
                  <a:rPr lang="fa-IR" sz="2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71</a:t>
                </a:r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 نانوهانری</a:t>
                </a:r>
                <a:endParaRPr lang="en-US" sz="2000" dirty="0"/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845A5E7-18B9-48A6-8515-9E84209ACBA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7993" y="3145807"/>
                <a:ext cx="4678929" cy="400110"/>
              </a:xfrm>
              <a:prstGeom prst="rect">
                <a:avLst/>
              </a:prstGeom>
              <a:blipFill>
                <a:blip r:embed="rId3"/>
                <a:stretch>
                  <a:fillRect t="-4545" r="-1302" b="-287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87645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EFDAA48-7440-4163-A2DB-813EFAEBAA4A}"/>
              </a:ext>
            </a:extLst>
          </p:cNvPr>
          <p:cNvGrpSpPr/>
          <p:nvPr/>
        </p:nvGrpSpPr>
        <p:grpSpPr>
          <a:xfrm>
            <a:off x="6941377" y="3963540"/>
            <a:ext cx="4628955" cy="755720"/>
            <a:chOff x="6863319" y="2394277"/>
            <a:chExt cx="4628955" cy="75572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5203DCE2-ACC1-4641-9F52-EEDBFA8B695B}"/>
                    </a:ext>
                  </a:extLst>
                </p:cNvPr>
                <p:cNvSpPr/>
                <p:nvPr/>
              </p:nvSpPr>
              <p:spPr>
                <a:xfrm>
                  <a:off x="6863319" y="2394277"/>
                  <a:ext cx="3037306" cy="7557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𝑆𝑁𝐵</m:t>
                            </m:r>
                          </m:sub>
                        </m:sSub>
                        <m:r>
                          <a:rPr lang="en-US" i="0">
                            <a:latin typeface="Cambria Math" panose="02040503050406030204" pitchFamily="18" charset="0"/>
                          </a:rPr>
                          <m:t>&gt;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𝑀𝐴𝐼𝑁</m:t>
                                </m:r>
                              </m:sub>
                            </m:sSub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𝑀𝐴𝐼𝑁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𝐷𝑆</m:t>
                                    </m:r>
                                    <m:r>
                                      <m:rPr>
                                        <m:lit/>
                                      </m:rP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_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𝑆𝑈𝑅𝐺𝐸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𝐻𝑉𝐷𝐶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5203DCE2-ACC1-4641-9F52-EEDBFA8B695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63319" y="2394277"/>
                  <a:ext cx="3037306" cy="75572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F1EE840-0B30-47A0-850B-E677EBD5236E}"/>
                </a:ext>
              </a:extLst>
            </p:cNvPr>
            <p:cNvSpPr txBox="1"/>
            <p:nvPr/>
          </p:nvSpPr>
          <p:spPr>
            <a:xfrm>
              <a:off x="10937103" y="2593580"/>
              <a:ext cx="5551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sz="2000" dirty="0">
                  <a:cs typeface="B Nazanin" panose="00000400000000000000" pitchFamily="2" charset="-78"/>
                </a:rPr>
                <a:t>(2)</a:t>
              </a:r>
              <a:endParaRPr lang="en-US" sz="2000" dirty="0">
                <a:cs typeface="B Nazanin" panose="00000400000000000000" pitchFamily="2" charset="-78"/>
              </a:endParaRPr>
            </a:p>
          </p:txBody>
        </p: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4805651B-53BE-4A2B-879D-6A0AD6FDFC38}"/>
              </a:ext>
            </a:extLst>
          </p:cNvPr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rtl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atin typeface="Times New Roman" panose="02020603050405020304" pitchFamily="18" charset="0"/>
                <a:cs typeface="B Nazanin" pitchFamily="2" charset="-78"/>
              </a:rPr>
              <a:t>10</a:t>
            </a:r>
            <a:endParaRPr lang="en-US" sz="2000" dirty="0">
              <a:latin typeface="Times New Roman" panose="02020603050405020304" pitchFamily="18" charset="0"/>
              <a:cs typeface="B Nazanin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3B3202-7CE9-4D84-B9C3-8D6A156E4080}"/>
              </a:ext>
            </a:extLst>
          </p:cNvPr>
          <p:cNvSpPr/>
          <p:nvPr/>
        </p:nvSpPr>
        <p:spPr>
          <a:xfrm>
            <a:off x="5003400" y="-24268"/>
            <a:ext cx="2185214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طراحی مدارات اسنابر</a:t>
            </a:r>
            <a:endParaRPr lang="en-US" sz="2000" b="1" dirty="0">
              <a:latin typeface="Times New Roman" panose="02020603050405020304" pitchFamily="18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BD693A8-A7A5-4B55-9200-7452F48AFEE9}"/>
              </a:ext>
            </a:extLst>
          </p:cNvPr>
          <p:cNvGrpSpPr/>
          <p:nvPr/>
        </p:nvGrpSpPr>
        <p:grpSpPr>
          <a:xfrm>
            <a:off x="463405" y="649086"/>
            <a:ext cx="4612186" cy="5559828"/>
            <a:chOff x="463405" y="649086"/>
            <a:chExt cx="4612186" cy="555982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2D2BFE0-C695-4660-8BA6-8417089C0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405" y="649086"/>
              <a:ext cx="4612186" cy="504482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94BF38E-C51B-4445-9ACA-5B4AFF22F31A}"/>
                </a:ext>
              </a:extLst>
            </p:cNvPr>
            <p:cNvSpPr/>
            <p:nvPr/>
          </p:nvSpPr>
          <p:spPr>
            <a:xfrm>
              <a:off x="1543751" y="5820218"/>
              <a:ext cx="1555234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تصویر 5 اسنابر </a:t>
              </a:r>
              <a:r>
                <a:rPr lang="en-US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C</a:t>
              </a:r>
              <a:endPara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6CF004D1-2FB3-482D-ADC9-AF9AC692208F}"/>
              </a:ext>
            </a:extLst>
          </p:cNvPr>
          <p:cNvSpPr/>
          <p:nvPr/>
        </p:nvSpPr>
        <p:spPr>
          <a:xfrm>
            <a:off x="6941377" y="978093"/>
            <a:ext cx="4495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/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انتخاب </a:t>
            </a: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مکان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خازن تا حد امکان نزدیک به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MOSFET</a:t>
            </a:r>
            <a:r>
              <a:rPr lang="en-US" sz="2000" dirty="0"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en-US" sz="2000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CE3D1D9B-C1C6-42D7-A038-A8AE14555E04}"/>
                  </a:ext>
                </a:extLst>
              </p:cNvPr>
              <p:cNvSpPr/>
              <p:nvPr/>
            </p:nvSpPr>
            <p:spPr>
              <a:xfrm>
                <a:off x="9653913" y="1980408"/>
                <a:ext cx="178260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 rtl="1"/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انتخاب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03E5FD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3E5FD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solidFill>
                              <a:srgbClr val="03E5FD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𝑆𝑁𝐵</m:t>
                        </m:r>
                      </m:sub>
                    </m:sSub>
                  </m:oMath>
                </a14:m>
                <a:r>
                  <a:rPr lang="fa-IR" sz="2000" dirty="0">
                    <a:solidFill>
                      <a:srgbClr val="03E5FD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 </a:t>
                </a:r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بزرگ</a:t>
                </a:r>
                <a:endParaRPr lang="en-US" sz="2000" dirty="0"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CE3D1D9B-C1C6-42D7-A038-A8AE14555E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3913" y="1980408"/>
                <a:ext cx="1782604" cy="400110"/>
              </a:xfrm>
              <a:prstGeom prst="rect">
                <a:avLst/>
              </a:prstGeom>
              <a:blipFill>
                <a:blip r:embed="rId4"/>
                <a:stretch>
                  <a:fillRect l="-342" t="-6061" r="-3425" b="-287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>
            <a:extLst>
              <a:ext uri="{FF2B5EF4-FFF2-40B4-BE49-F238E27FC236}">
                <a16:creationId xmlns:a16="http://schemas.microsoft.com/office/drawing/2014/main" id="{651281B7-C831-4C35-9E96-57CD679E710D}"/>
              </a:ext>
            </a:extLst>
          </p:cNvPr>
          <p:cNvSpPr/>
          <p:nvPr/>
        </p:nvSpPr>
        <p:spPr>
          <a:xfrm>
            <a:off x="6869241" y="2982723"/>
            <a:ext cx="45672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/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خازن با اندازه فیزیکی بزرگ‌تر، </a:t>
            </a: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اندوکتانس سری 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بزرگ‌تر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371988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B6ACE1A-B3DC-4A1E-B279-80A5D06EC01D}"/>
              </a:ext>
            </a:extLst>
          </p:cNvPr>
          <p:cNvGrpSpPr/>
          <p:nvPr/>
        </p:nvGrpSpPr>
        <p:grpSpPr>
          <a:xfrm>
            <a:off x="102940" y="589366"/>
            <a:ext cx="4922706" cy="5679268"/>
            <a:chOff x="102940" y="589366"/>
            <a:chExt cx="4922706" cy="567926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C05AD9B-8DA8-44BE-8216-140B23496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940" y="589366"/>
              <a:ext cx="4922706" cy="5338306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3FFFDC9-C7B9-4672-82BE-68851E2D37EE}"/>
                </a:ext>
              </a:extLst>
            </p:cNvPr>
            <p:cNvSpPr/>
            <p:nvPr/>
          </p:nvSpPr>
          <p:spPr>
            <a:xfrm>
              <a:off x="1155826" y="5879938"/>
              <a:ext cx="1715534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تصویر 6 اسنابر </a:t>
              </a:r>
              <a:r>
                <a:rPr lang="en-US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RC</a:t>
              </a:r>
              <a:endPara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7C3B176-F834-4C95-92D0-7EC268768FDD}"/>
              </a:ext>
            </a:extLst>
          </p:cNvPr>
          <p:cNvGrpSpPr/>
          <p:nvPr/>
        </p:nvGrpSpPr>
        <p:grpSpPr>
          <a:xfrm>
            <a:off x="5156662" y="945743"/>
            <a:ext cx="6599909" cy="808170"/>
            <a:chOff x="5156662" y="945743"/>
            <a:chExt cx="6599909" cy="80817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504DB4F6-4309-484D-984F-D56B51A9D9BF}"/>
                    </a:ext>
                  </a:extLst>
                </p:cNvPr>
                <p:cNvSpPr/>
                <p:nvPr/>
              </p:nvSpPr>
              <p:spPr>
                <a:xfrm>
                  <a:off x="5156662" y="945743"/>
                  <a:ext cx="5659626" cy="80817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𝑆𝑁𝐵</m:t>
                            </m:r>
                          </m:sub>
                        </m:sSub>
                        <m:r>
                          <a:rPr lang="en-US" i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𝑠𝑤</m:t>
                                </m:r>
                              </m:sub>
                            </m:sSub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𝑆𝑁𝐵</m:t>
                                </m:r>
                              </m:sub>
                            </m:sSub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𝑙𝑛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endChr m:val="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𝑉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𝐷𝑆</m:t>
                                        </m:r>
                                        <m:r>
                                          <m:rPr>
                                            <m:lit/>
                                          </m:rPr>
                                          <a:rPr lang="en-US" i="0">
                                            <a:latin typeface="Cambria Math" panose="02040503050406030204" pitchFamily="18" charset="0"/>
                                          </a:rPr>
                                          <m:t>_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𝑆𝑈𝑅𝐺𝐸</m:t>
                                        </m:r>
                                      </m:sub>
                                    </m:sSub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𝑉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𝑆𝑁𝐵</m:t>
                                        </m:r>
                                      </m:sub>
                                    </m:sSub>
                                    <m:f>
                                      <m:fPr>
                                        <m:type m:val="lin"/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0">
                                            <a:latin typeface="Cambria Math" panose="02040503050406030204" pitchFamily="18" charset="0"/>
                                          </a:rPr>
                                          <m:t>)</m:t>
                                        </m:r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𝑉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𝐷𝑆</m:t>
                                            </m:r>
                                            <m:r>
                                              <m:rPr>
                                                <m:lit/>
                                              </m:rPr>
                                              <a:rPr lang="en-US" i="0">
                                                <a:latin typeface="Cambria Math" panose="02040503050406030204" pitchFamily="18" charset="0"/>
                                              </a:rPr>
                                              <m:t>_</m:t>
                                            </m:r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𝑆𝑈𝑅𝐺𝐸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d>
                              </m:e>
                            </m:d>
                          </m:den>
                        </m:f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504DB4F6-4309-484D-984F-D56B51A9D9B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56662" y="945743"/>
                  <a:ext cx="5659626" cy="80817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56033BC-8D4E-477E-91CA-1B9233E3546A}"/>
                </a:ext>
              </a:extLst>
            </p:cNvPr>
            <p:cNvSpPr txBox="1"/>
            <p:nvPr/>
          </p:nvSpPr>
          <p:spPr>
            <a:xfrm>
              <a:off x="11201400" y="1103607"/>
              <a:ext cx="55517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sz="2200" dirty="0">
                  <a:cs typeface="B Nazanin" panose="00000400000000000000" pitchFamily="2" charset="-78"/>
                </a:rPr>
                <a:t>(3)</a:t>
              </a:r>
              <a:endParaRPr lang="en-US" sz="2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08CA9F9-6330-418B-B096-CF624375A1CB}"/>
              </a:ext>
            </a:extLst>
          </p:cNvPr>
          <p:cNvGrpSpPr/>
          <p:nvPr/>
        </p:nvGrpSpPr>
        <p:grpSpPr>
          <a:xfrm>
            <a:off x="5139540" y="2335517"/>
            <a:ext cx="6617031" cy="663771"/>
            <a:chOff x="5139540" y="2335517"/>
            <a:chExt cx="6617031" cy="66377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6268B8BC-3238-4207-9909-88B45F82E9AE}"/>
                    </a:ext>
                  </a:extLst>
                </p:cNvPr>
                <p:cNvSpPr/>
                <p:nvPr/>
              </p:nvSpPr>
              <p:spPr>
                <a:xfrm>
                  <a:off x="5139540" y="2335517"/>
                  <a:ext cx="5212774" cy="66377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𝑆𝑁𝐵</m:t>
                            </m:r>
                          </m:sub>
                        </m:sSub>
                        <m:r>
                          <a:rPr lang="en-US" i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𝑇𝑅𝐴𝐶𝐸</m:t>
                                </m:r>
                              </m:sub>
                            </m:sSub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𝑀𝐴𝐼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𝑆𝑊</m:t>
                                </m:r>
                              </m:sub>
                            </m:sSub>
                          </m:num>
                          <m:den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i="0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𝑆𝑁𝐵</m:t>
                                </m:r>
                              </m:sub>
                            </m:sSub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𝐻𝑉𝐷𝐶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𝑆𝑊</m:t>
                                </m:r>
                              </m:sub>
                            </m:sSub>
                          </m:num>
                          <m:den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6268B8BC-3238-4207-9909-88B45F82E9A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39540" y="2335517"/>
                  <a:ext cx="5212774" cy="663771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000D118-9556-4719-B7E6-59651610C759}"/>
                </a:ext>
              </a:extLst>
            </p:cNvPr>
            <p:cNvSpPr/>
            <p:nvPr/>
          </p:nvSpPr>
          <p:spPr>
            <a:xfrm>
              <a:off x="11201400" y="2421180"/>
              <a:ext cx="555171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a-IR" sz="2200" dirty="0">
                  <a:cs typeface="B Nazanin" panose="00000400000000000000" pitchFamily="2" charset="-78"/>
                </a:rPr>
                <a:t>(4)</a:t>
              </a:r>
              <a:endParaRPr lang="en-US" sz="2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8E9544E-C2B4-43A9-98E8-4CAA3F1F5C25}"/>
              </a:ext>
            </a:extLst>
          </p:cNvPr>
          <p:cNvGrpSpPr/>
          <p:nvPr/>
        </p:nvGrpSpPr>
        <p:grpSpPr>
          <a:xfrm>
            <a:off x="5218202" y="3513256"/>
            <a:ext cx="6538369" cy="659861"/>
            <a:chOff x="5218202" y="3513256"/>
            <a:chExt cx="6538369" cy="65986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9D230ED2-FEEF-4EAE-998C-C68781003DCD}"/>
                    </a:ext>
                  </a:extLst>
                </p:cNvPr>
                <p:cNvSpPr/>
                <p:nvPr/>
              </p:nvSpPr>
              <p:spPr>
                <a:xfrm>
                  <a:off x="5218202" y="3513256"/>
                  <a:ext cx="3264162" cy="65986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𝑆𝑁𝐵</m:t>
                            </m:r>
                          </m:sub>
                        </m:sSub>
                        <m:r>
                          <a:rPr lang="en-US" i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𝑆𝑁𝐵</m:t>
                                </m:r>
                              </m:sub>
                            </m:sSub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𝑆𝑁𝐵</m:t>
                                </m:r>
                              </m:sub>
                            </m:sSub>
                          </m:den>
                        </m:f>
                        <m:r>
                          <a:rPr lang="en-US" i="0">
                            <a:latin typeface="Cambria Math" panose="02040503050406030204" pitchFamily="18" charset="0"/>
                          </a:rPr>
                          <m:t>≪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𝑆𝑈𝑅𝐺𝐸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9D230ED2-FEEF-4EAE-998C-C68781003DC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18202" y="3513256"/>
                  <a:ext cx="3264162" cy="659861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E701689-75BF-472D-9374-168DA923EC11}"/>
                </a:ext>
              </a:extLst>
            </p:cNvPr>
            <p:cNvSpPr/>
            <p:nvPr/>
          </p:nvSpPr>
          <p:spPr>
            <a:xfrm>
              <a:off x="11201400" y="3680674"/>
              <a:ext cx="555171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a-IR" sz="2200" dirty="0">
                  <a:cs typeface="B Nazanin" panose="00000400000000000000" pitchFamily="2" charset="-78"/>
                </a:rPr>
                <a:t>(5)</a:t>
              </a:r>
              <a:endParaRPr lang="en-US" sz="22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41EBE500-B73C-4015-B4CF-C3AAF02AFA89}"/>
              </a:ext>
            </a:extLst>
          </p:cNvPr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rtl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atin typeface="Times New Roman" panose="02020603050405020304" pitchFamily="18" charset="0"/>
                <a:cs typeface="B Nazanin" pitchFamily="2" charset="-78"/>
              </a:rPr>
              <a:t>11</a:t>
            </a:r>
            <a:endParaRPr lang="en-US" sz="2000" dirty="0">
              <a:latin typeface="Times New Roman" panose="02020603050405020304" pitchFamily="18" charset="0"/>
              <a:cs typeface="B Nazanin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F3B7301-39DE-4C80-84B3-C524A88FC786}"/>
              </a:ext>
            </a:extLst>
          </p:cNvPr>
          <p:cNvSpPr/>
          <p:nvPr/>
        </p:nvSpPr>
        <p:spPr>
          <a:xfrm>
            <a:off x="5003400" y="-24268"/>
            <a:ext cx="2185214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طراحی مدارات اسنابر</a:t>
            </a:r>
            <a:endParaRPr lang="en-US" sz="2000" b="1" dirty="0">
              <a:latin typeface="Times New Roman" panose="02020603050405020304" pitchFamily="18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54766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4805651B-53BE-4A2B-879D-6A0AD6FDFC38}"/>
              </a:ext>
            </a:extLst>
          </p:cNvPr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B Nazanin" pitchFamily="2" charset="-78"/>
              </a:rPr>
              <a:t>12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B Nazanin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3B3202-7CE9-4D84-B9C3-8D6A156E4080}"/>
              </a:ext>
            </a:extLst>
          </p:cNvPr>
          <p:cNvSpPr/>
          <p:nvPr/>
        </p:nvSpPr>
        <p:spPr>
          <a:xfrm>
            <a:off x="5003400" y="-24268"/>
            <a:ext cx="2185214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طراحی مدارات اسنابر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1FB48B-E31D-4F17-99A3-C47DA84CCB0A}"/>
              </a:ext>
            </a:extLst>
          </p:cNvPr>
          <p:cNvSpPr/>
          <p:nvPr/>
        </p:nvSpPr>
        <p:spPr>
          <a:xfrm>
            <a:off x="6991815" y="1002938"/>
            <a:ext cx="46316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روش طراحی </a:t>
            </a: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اسنابر </a:t>
            </a:r>
            <a:r>
              <a:rPr lang="en-US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RCD</a:t>
            </a:r>
            <a:r>
              <a:rPr lang="en-US" sz="2000" dirty="0">
                <a:solidFill>
                  <a:srgbClr val="03E5FD"/>
                </a:solidFill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03E5FD"/>
                </a:solidFill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دشارژ</a:t>
            </a:r>
            <a:r>
              <a:rPr lang="fa-IR" sz="2000" dirty="0"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مشابه اسنابر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RC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است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6EF0B5-6CE3-4A4C-82BE-479B171AAC72}"/>
              </a:ext>
            </a:extLst>
          </p:cNvPr>
          <p:cNvSpPr/>
          <p:nvPr/>
        </p:nvSpPr>
        <p:spPr>
          <a:xfrm>
            <a:off x="4824849" y="2150822"/>
            <a:ext cx="67949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نیازی به </a:t>
            </a: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شرط فرکانس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تشدید نیست؛ چون </a:t>
            </a:r>
            <a:r>
              <a:rPr lang="ar-SA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یک دیود 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برای کنترل </a:t>
            </a:r>
            <a:r>
              <a:rPr lang="ar-SA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مسیر تخلیه 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C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دارد</a:t>
            </a:r>
            <a:endParaRPr lang="en-US" sz="2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14481B5-1F4C-4126-A2CF-BF9C3CA06F1E}"/>
              </a:ext>
            </a:extLst>
          </p:cNvPr>
          <p:cNvSpPr/>
          <p:nvPr/>
        </p:nvSpPr>
        <p:spPr>
          <a:xfrm>
            <a:off x="5672342" y="3240465"/>
            <a:ext cx="5947497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دیودهایی با با </a:t>
            </a: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بازیابی سریع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برای جلوگیری از ایجاد نوسان جدید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1A2E8F1-C667-4FD4-94B2-A64FD958A2D5}"/>
              </a:ext>
            </a:extLst>
          </p:cNvPr>
          <p:cNvGrpSpPr/>
          <p:nvPr/>
        </p:nvGrpSpPr>
        <p:grpSpPr>
          <a:xfrm>
            <a:off x="246990" y="959003"/>
            <a:ext cx="4663537" cy="5033224"/>
            <a:chOff x="0" y="849192"/>
            <a:chExt cx="4910527" cy="514303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058DBF7-5951-4960-9710-FD3710536820}"/>
                </a:ext>
              </a:extLst>
            </p:cNvPr>
            <p:cNvSpPr/>
            <p:nvPr/>
          </p:nvSpPr>
          <p:spPr>
            <a:xfrm>
              <a:off x="716702" y="5603531"/>
              <a:ext cx="2448107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تصویر 7 اسنابر </a:t>
              </a:r>
              <a:r>
                <a:rPr lang="en-US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RCD</a:t>
              </a:r>
              <a:r>
                <a:rPr lang="en-US" b="1" dirty="0">
                  <a:latin typeface="B Nazanin" panose="00000400000000000000" pitchFamily="2" charset="-78"/>
                  <a:ea typeface="Times New Roman" panose="02020603050405020304" pitchFamily="18" charset="0"/>
                  <a:cs typeface="B Nazanin" panose="00000400000000000000" pitchFamily="2" charset="-78"/>
                </a:rPr>
                <a:t> </a:t>
              </a:r>
              <a:r>
                <a:rPr lang="fa-IR" b="1" dirty="0">
                  <a:latin typeface="B Nazanin" panose="00000400000000000000" pitchFamily="2" charset="-78"/>
                  <a:ea typeface="Times New Roman" panose="02020603050405020304" pitchFamily="18" charset="0"/>
                  <a:cs typeface="B Nazanin" panose="00000400000000000000" pitchFamily="2" charset="-78"/>
                </a:rPr>
                <a:t> دشارژ</a:t>
              </a:r>
              <a:endPara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3F79E01-225D-44C7-8D05-88F0EFCC6D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60" r="2273"/>
            <a:stretch/>
          </p:blipFill>
          <p:spPr>
            <a:xfrm>
              <a:off x="0" y="849192"/>
              <a:ext cx="4910527" cy="44255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68770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0C1E6A4-ACC0-4216-B4E1-099F82F48209}"/>
              </a:ext>
            </a:extLst>
          </p:cNvPr>
          <p:cNvGrpSpPr/>
          <p:nvPr/>
        </p:nvGrpSpPr>
        <p:grpSpPr>
          <a:xfrm>
            <a:off x="122330" y="551773"/>
            <a:ext cx="4545160" cy="5659882"/>
            <a:chOff x="122330" y="551773"/>
            <a:chExt cx="4545160" cy="565988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13B7B0A-1105-4FBA-95A5-261021EAC7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330" y="551773"/>
              <a:ext cx="4545160" cy="5176614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DBC7104A-AF0E-40F4-963A-A155ACDAD82F}"/>
                </a:ext>
              </a:extLst>
            </p:cNvPr>
            <p:cNvSpPr/>
            <p:nvPr/>
          </p:nvSpPr>
          <p:spPr>
            <a:xfrm>
              <a:off x="340768" y="5822959"/>
              <a:ext cx="3716082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تصویر 8 مسیر تخلیه اسنابر </a:t>
              </a:r>
              <a:r>
                <a:rPr lang="en-US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RCD</a:t>
              </a:r>
              <a:r>
                <a:rPr lang="fa-IR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 </a:t>
              </a: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غیر دشارژ</a:t>
              </a:r>
              <a:endPara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5BA7277B-0593-45A6-B825-BCDC32220D54}"/>
              </a:ext>
            </a:extLst>
          </p:cNvPr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rtl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atin typeface="Times New Roman" panose="02020603050405020304" pitchFamily="18" charset="0"/>
                <a:cs typeface="B Nazanin" pitchFamily="2" charset="-78"/>
              </a:rPr>
              <a:t>13</a:t>
            </a:r>
            <a:endParaRPr lang="en-US" sz="2000" dirty="0">
              <a:latin typeface="Times New Roman" panose="02020603050405020304" pitchFamily="18" charset="0"/>
              <a:cs typeface="B Nazanin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5AD4D79-71E1-4724-816E-B52B54FC1814}"/>
              </a:ext>
            </a:extLst>
          </p:cNvPr>
          <p:cNvSpPr/>
          <p:nvPr/>
        </p:nvSpPr>
        <p:spPr>
          <a:xfrm>
            <a:off x="5003400" y="-24268"/>
            <a:ext cx="2185214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طراحی مدارات اسنابر</a:t>
            </a:r>
            <a:endParaRPr lang="en-US" sz="2000" b="1" dirty="0">
              <a:latin typeface="Times New Roman" panose="02020603050405020304" pitchFamily="18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E4581B4-48CD-44BD-AB39-831029515E86}"/>
              </a:ext>
            </a:extLst>
          </p:cNvPr>
          <p:cNvSpPr/>
          <p:nvPr/>
        </p:nvSpPr>
        <p:spPr>
          <a:xfrm>
            <a:off x="5163013" y="1141772"/>
            <a:ext cx="63833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اسنابر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RCD</a:t>
            </a:r>
            <a:r>
              <a:rPr lang="en-US" sz="2000" dirty="0"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غیر دشارژ </a:t>
            </a:r>
            <a:r>
              <a:rPr lang="fa-IR" sz="2000" dirty="0">
                <a:solidFill>
                  <a:srgbClr val="03E5FD"/>
                </a:solidFill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فقط انرژی ناشی از ولتاژ جهشی</a:t>
            </a:r>
            <a:r>
              <a:rPr lang="fa-IR" sz="2000" dirty="0"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را در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R</a:t>
            </a:r>
            <a:r>
              <a:rPr lang="en-US" sz="2000" dirty="0"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تلف می‌کند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5C879B8-7F76-4A8E-A8EF-D73FF1302C33}"/>
              </a:ext>
            </a:extLst>
          </p:cNvPr>
          <p:cNvSpPr/>
          <p:nvPr/>
        </p:nvSpPr>
        <p:spPr>
          <a:xfrm>
            <a:off x="6308254" y="2275385"/>
            <a:ext cx="52421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/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اسنابر 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RC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، در هر سیکل، </a:t>
            </a: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کل انرژی خازن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را در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R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تلف می‌کند</a:t>
            </a:r>
            <a:endParaRPr lang="en-US" sz="2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C8F948E-EF77-43C9-8C4B-B58D0376FC4A}"/>
              </a:ext>
            </a:extLst>
          </p:cNvPr>
          <p:cNvSpPr/>
          <p:nvPr/>
        </p:nvSpPr>
        <p:spPr>
          <a:xfrm>
            <a:off x="5003400" y="3408998"/>
            <a:ext cx="6542986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امکان استفاه از </a:t>
            </a:r>
            <a:r>
              <a:rPr lang="en-US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C</a:t>
            </a:r>
            <a:r>
              <a:rPr lang="en-US" sz="2000" dirty="0">
                <a:solidFill>
                  <a:srgbClr val="03E5FD"/>
                </a:solidFill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03E5FD"/>
                </a:solidFill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بزرگ‌تر </a:t>
            </a:r>
            <a:r>
              <a:rPr lang="fa-IR" sz="2000" dirty="0"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در اسنابر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RCD</a:t>
            </a:r>
            <a:r>
              <a:rPr lang="en-US" sz="2000" dirty="0"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غیر دشارژ و در نتیجه </a:t>
            </a: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مهار بهتر سرج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A5E970-D77A-45DC-BBB2-B861D026A050}"/>
              </a:ext>
            </a:extLst>
          </p:cNvPr>
          <p:cNvSpPr/>
          <p:nvPr/>
        </p:nvSpPr>
        <p:spPr>
          <a:xfrm>
            <a:off x="5448243" y="4564155"/>
            <a:ext cx="6098143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مسیرهای پیچیده‌تر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و نیاز به حداقل ۴ لایه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PCB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در اسنابر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RCD</a:t>
            </a:r>
            <a:r>
              <a:rPr lang="en-US" sz="2000" dirty="0"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غیر دشارژ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70340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0C1E6A4-ACC0-4216-B4E1-099F82F48209}"/>
              </a:ext>
            </a:extLst>
          </p:cNvPr>
          <p:cNvGrpSpPr/>
          <p:nvPr/>
        </p:nvGrpSpPr>
        <p:grpSpPr>
          <a:xfrm>
            <a:off x="122330" y="551773"/>
            <a:ext cx="4545160" cy="5659882"/>
            <a:chOff x="122330" y="551773"/>
            <a:chExt cx="4545160" cy="565988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13B7B0A-1105-4FBA-95A5-261021EAC7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330" y="551773"/>
              <a:ext cx="4545160" cy="5176614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DBC7104A-AF0E-40F4-963A-A155ACDAD82F}"/>
                </a:ext>
              </a:extLst>
            </p:cNvPr>
            <p:cNvSpPr/>
            <p:nvPr/>
          </p:nvSpPr>
          <p:spPr>
            <a:xfrm>
              <a:off x="340768" y="5822959"/>
              <a:ext cx="3716082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تصویر 8 مسیر تخلیه اسنابر </a:t>
              </a:r>
              <a:r>
                <a:rPr lang="en-US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RCD</a:t>
              </a:r>
              <a:r>
                <a:rPr lang="fa-IR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 </a:t>
              </a: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غیر دشارژ</a:t>
              </a:r>
              <a:endPara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62047E3-CC7C-474F-AC36-2A8300B1C521}"/>
              </a:ext>
            </a:extLst>
          </p:cNvPr>
          <p:cNvGrpSpPr/>
          <p:nvPr/>
        </p:nvGrpSpPr>
        <p:grpSpPr>
          <a:xfrm>
            <a:off x="4518070" y="2859802"/>
            <a:ext cx="7100628" cy="663771"/>
            <a:chOff x="4667490" y="1269184"/>
            <a:chExt cx="7100628" cy="66377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AEAAB13A-4BB6-4210-A17D-412050D2BB5B}"/>
                    </a:ext>
                  </a:extLst>
                </p:cNvPr>
                <p:cNvSpPr/>
                <p:nvPr/>
              </p:nvSpPr>
              <p:spPr>
                <a:xfrm>
                  <a:off x="4667490" y="1269184"/>
                  <a:ext cx="5212774" cy="66377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𝑆𝑁𝐵</m:t>
                            </m:r>
                          </m:sub>
                        </m:sSub>
                        <m:r>
                          <a:rPr lang="en-US" i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𝑇𝑅𝐴𝐶𝐸</m:t>
                                </m:r>
                              </m:sub>
                            </m:sSub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𝑀𝐴𝐼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𝑆𝑊</m:t>
                                </m:r>
                              </m:sub>
                            </m:sSub>
                          </m:num>
                          <m:den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i="0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𝑆𝑁𝐵</m:t>
                                </m:r>
                              </m:sub>
                            </m:sSub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𝐻𝑉𝐷𝐶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𝑆𝑊</m:t>
                                </m:r>
                              </m:sub>
                            </m:sSub>
                          </m:num>
                          <m:den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AEAAB13A-4BB6-4210-A17D-412050D2BB5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67490" y="1269184"/>
                  <a:ext cx="5212774" cy="663771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38445A8-8B04-4EDA-8B37-91B15F1545C3}"/>
                </a:ext>
              </a:extLst>
            </p:cNvPr>
            <p:cNvSpPr/>
            <p:nvPr/>
          </p:nvSpPr>
          <p:spPr>
            <a:xfrm>
              <a:off x="11212947" y="1452699"/>
              <a:ext cx="555171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a-IR" sz="2200" dirty="0">
                  <a:cs typeface="B Nazanin" panose="00000400000000000000" pitchFamily="2" charset="-78"/>
                </a:rPr>
                <a:t>(4)</a:t>
              </a:r>
              <a:endParaRPr lang="en-US" sz="2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44E8E159-462C-4063-8F37-71246B4AD65A}"/>
              </a:ext>
            </a:extLst>
          </p:cNvPr>
          <p:cNvGrpSpPr/>
          <p:nvPr/>
        </p:nvGrpSpPr>
        <p:grpSpPr>
          <a:xfrm>
            <a:off x="4518070" y="1296708"/>
            <a:ext cx="6987330" cy="663771"/>
            <a:chOff x="4503203" y="2765229"/>
            <a:chExt cx="6987330" cy="66377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52752823-6393-4C5A-B795-EFB6E3F50841}"/>
                    </a:ext>
                  </a:extLst>
                </p:cNvPr>
                <p:cNvSpPr/>
                <p:nvPr/>
              </p:nvSpPr>
              <p:spPr>
                <a:xfrm>
                  <a:off x="4503203" y="2765229"/>
                  <a:ext cx="2989280" cy="66377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𝑆𝑁𝐵</m:t>
                            </m:r>
                          </m:sub>
                        </m:sSub>
                        <m:r>
                          <a:rPr lang="en-US" i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𝑇𝑅𝐴𝐶𝐸</m:t>
                                </m:r>
                              </m:sub>
                            </m:sSub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𝑀𝐴𝐼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𝑆𝑊</m:t>
                                </m:r>
                              </m:sub>
                            </m:sSub>
                          </m:num>
                          <m:den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52752823-6393-4C5A-B795-EFB6E3F5084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03203" y="2765229"/>
                  <a:ext cx="2989280" cy="663771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DA0A353-4C5F-4270-B068-BD5D40383531}"/>
                </a:ext>
              </a:extLst>
            </p:cNvPr>
            <p:cNvSpPr/>
            <p:nvPr/>
          </p:nvSpPr>
          <p:spPr>
            <a:xfrm>
              <a:off x="10935362" y="2765229"/>
              <a:ext cx="555171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a-IR" sz="2200" dirty="0">
                  <a:cs typeface="B Nazanin" panose="00000400000000000000" pitchFamily="2" charset="-78"/>
                </a:rPr>
                <a:t>(6)</a:t>
              </a:r>
              <a:endParaRPr lang="en-US" sz="22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866A9F84-4C86-4E4A-816A-4CB2CACF114E}"/>
              </a:ext>
            </a:extLst>
          </p:cNvPr>
          <p:cNvSpPr/>
          <p:nvPr/>
        </p:nvSpPr>
        <p:spPr>
          <a:xfrm>
            <a:off x="7591009" y="2859802"/>
            <a:ext cx="2110196" cy="663771"/>
          </a:xfrm>
          <a:prstGeom prst="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BA7277B-0593-45A6-B825-BCDC32220D54}"/>
              </a:ext>
            </a:extLst>
          </p:cNvPr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rtl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atin typeface="Times New Roman" panose="02020603050405020304" pitchFamily="18" charset="0"/>
                <a:cs typeface="B Nazanin" pitchFamily="2" charset="-78"/>
              </a:rPr>
              <a:t>14</a:t>
            </a:r>
            <a:endParaRPr lang="en-US" sz="2000" dirty="0">
              <a:latin typeface="Times New Roman" panose="02020603050405020304" pitchFamily="18" charset="0"/>
              <a:cs typeface="B Nazanin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5AD4D79-71E1-4724-816E-B52B54FC1814}"/>
              </a:ext>
            </a:extLst>
          </p:cNvPr>
          <p:cNvSpPr/>
          <p:nvPr/>
        </p:nvSpPr>
        <p:spPr>
          <a:xfrm>
            <a:off x="5003400" y="-24268"/>
            <a:ext cx="2185214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طراحی مدارات اسنابر</a:t>
            </a:r>
            <a:endParaRPr lang="en-US" sz="2000" b="1" dirty="0">
              <a:latin typeface="Times New Roman" panose="02020603050405020304" pitchFamily="18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50399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830EB54-ED83-48D9-8021-288CE99694F7}"/>
              </a:ext>
            </a:extLst>
          </p:cNvPr>
          <p:cNvGrpSpPr/>
          <p:nvPr/>
        </p:nvGrpSpPr>
        <p:grpSpPr>
          <a:xfrm>
            <a:off x="32821" y="507499"/>
            <a:ext cx="6063179" cy="5843002"/>
            <a:chOff x="166635" y="465463"/>
            <a:chExt cx="6063179" cy="584300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01BD59B-2531-49F0-99F4-3206CEE514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5"/>
            <a:stretch/>
          </p:blipFill>
          <p:spPr>
            <a:xfrm>
              <a:off x="166635" y="465463"/>
              <a:ext cx="6063179" cy="5195286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0BF6EFE-2EE7-42D1-82D3-0C33BAB1E907}"/>
                </a:ext>
              </a:extLst>
            </p:cNvPr>
            <p:cNvSpPr/>
            <p:nvPr/>
          </p:nvSpPr>
          <p:spPr>
            <a:xfrm>
              <a:off x="1345959" y="5919769"/>
              <a:ext cx="3693640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457200" marR="0" algn="ctr" rtl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تصویر9 مقایسه </a:t>
              </a:r>
              <a:r>
                <a:rPr lang="en-US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Surge</a:t>
              </a: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 با و بدون اسنابر</a:t>
              </a:r>
              <a:endPara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A1D986BC-0105-4373-969B-325D0F94E0E6}"/>
              </a:ext>
            </a:extLst>
          </p:cNvPr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rtl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atin typeface="Times New Roman" panose="02020603050405020304" pitchFamily="18" charset="0"/>
                <a:cs typeface="B Nazanin" pitchFamily="2" charset="-78"/>
              </a:rPr>
              <a:t>15</a:t>
            </a:r>
            <a:endParaRPr lang="en-US" sz="2000" dirty="0">
              <a:latin typeface="Times New Roman" panose="02020603050405020304" pitchFamily="18" charset="0"/>
              <a:cs typeface="B Nazanin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825ECC-F1BB-4CA0-BC54-6B2E7BD73B36}"/>
              </a:ext>
            </a:extLst>
          </p:cNvPr>
          <p:cNvSpPr/>
          <p:nvPr/>
        </p:nvSpPr>
        <p:spPr>
          <a:xfrm>
            <a:off x="5003400" y="-24268"/>
            <a:ext cx="2185214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طراحی مدارات اسنابر</a:t>
            </a:r>
            <a:endParaRPr lang="en-US" sz="2000" b="1" dirty="0">
              <a:latin typeface="Times New Roman" panose="02020603050405020304" pitchFamily="18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E383C03-DC3E-4186-A5C4-E355BF4D2E40}"/>
              </a:ext>
            </a:extLst>
          </p:cNvPr>
          <p:cNvSpPr/>
          <p:nvPr/>
        </p:nvSpPr>
        <p:spPr>
          <a:xfrm>
            <a:off x="5271029" y="1187827"/>
            <a:ext cx="65457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مقایسه سرج </a:t>
            </a:r>
            <a:r>
              <a:rPr lang="fa-IR" sz="2000" dirty="0"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در مداری با </a:t>
            </a:r>
            <a:r>
              <a:rPr lang="fa-IR" sz="2000" dirty="0">
                <a:solidFill>
                  <a:srgbClr val="03E5FD"/>
                </a:solidFill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اسنابر</a:t>
            </a:r>
            <a:r>
              <a:rPr lang="en-US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RCD</a:t>
            </a:r>
            <a:r>
              <a:rPr lang="en-US" sz="2000" dirty="0">
                <a:solidFill>
                  <a:srgbClr val="03E5FD"/>
                </a:solidFill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03E5FD"/>
                </a:solidFill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غیردشارژ</a:t>
            </a:r>
            <a:r>
              <a:rPr lang="fa-IR" sz="2000" dirty="0">
                <a:latin typeface="B Nazanin" panose="00000400000000000000" pitchFamily="2" charset="-78"/>
                <a:ea typeface="Times New Roman" panose="02020603050405020304" pitchFamily="18" charset="0"/>
                <a:cs typeface="B Nazanin" panose="00000400000000000000" pitchFamily="2" charset="-78"/>
              </a:rPr>
              <a:t> و مدار بدون اسنابر </a:t>
            </a:r>
            <a:endParaRPr lang="en-US" sz="2000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9052FF45-4A4D-49D7-8B2D-E63AD668F49E}"/>
                  </a:ext>
                </a:extLst>
              </p:cNvPr>
              <p:cNvSpPr/>
              <p:nvPr/>
            </p:nvSpPr>
            <p:spPr>
              <a:xfrm>
                <a:off x="5565051" y="2471034"/>
                <a:ext cx="6251744" cy="432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آزمایش با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𝑅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𝐺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_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𝐸𝑋𝑇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3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.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3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𝛺</m:t>
                    </m:r>
                  </m:oMath>
                </a14:m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03E5FD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3E5FD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solidFill>
                              <a:srgbClr val="03E5FD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𝐷𝑆</m:t>
                        </m:r>
                      </m:sub>
                    </m:sSub>
                    <m:r>
                      <a:rPr lang="en-US" i="1">
                        <a:solidFill>
                          <a:srgbClr val="03E5FD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=</m:t>
                    </m:r>
                    <m:r>
                      <a:rPr lang="en-US" i="1">
                        <a:solidFill>
                          <a:srgbClr val="03E5FD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800</m:t>
                    </m:r>
                    <m:r>
                      <a:rPr lang="en-US" i="1">
                        <a:solidFill>
                          <a:srgbClr val="03E5FD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𝑉</m:t>
                    </m:r>
                  </m:oMath>
                </a14:m>
                <a:r>
                  <a:rPr lang="fa-IR" dirty="0">
                    <a:solidFill>
                      <a:srgbClr val="03E5FD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 </a:t>
                </a:r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و جریان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𝐷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70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𝐴</m:t>
                    </m:r>
                  </m:oMath>
                </a14:m>
                <a:endParaRPr lang="en-US" dirty="0">
                  <a:latin typeface="Times New Roman" panose="02020603050405020304" pitchFamily="18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9052FF45-4A4D-49D7-8B2D-E63AD668F4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5051" y="2471034"/>
                <a:ext cx="6251744" cy="432554"/>
              </a:xfrm>
              <a:prstGeom prst="rect">
                <a:avLst/>
              </a:prstGeom>
              <a:blipFill>
                <a:blip r:embed="rId3"/>
                <a:stretch>
                  <a:fillRect t="-1408" r="-976" b="-225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902C9F73-FDC5-4622-81BE-5C3470A7D869}"/>
              </a:ext>
            </a:extLst>
          </p:cNvPr>
          <p:cNvSpPr/>
          <p:nvPr/>
        </p:nvSpPr>
        <p:spPr>
          <a:xfrm>
            <a:off x="5720795" y="3786685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بیشترین ولتاژ با اسنابر به </a:t>
            </a: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1069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ولت و بدون اسنابر به </a:t>
            </a: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1210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ولت می‌رسد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471935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1E687EE5-2597-42C7-9DC3-9C041E6A6843}"/>
              </a:ext>
            </a:extLst>
          </p:cNvPr>
          <p:cNvGrpSpPr/>
          <p:nvPr/>
        </p:nvGrpSpPr>
        <p:grpSpPr>
          <a:xfrm>
            <a:off x="0" y="1138370"/>
            <a:ext cx="5672254" cy="4949544"/>
            <a:chOff x="0" y="1138370"/>
            <a:chExt cx="5672254" cy="494954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7161AFA-F6C9-48BC-B4F6-35BAB9F8BA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4" r="3552" b="4101"/>
            <a:stretch/>
          </p:blipFill>
          <p:spPr>
            <a:xfrm>
              <a:off x="0" y="1138370"/>
              <a:ext cx="5672254" cy="4247963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8DF8D35-6AB9-4A55-8438-0C05E5397DBF}"/>
                </a:ext>
              </a:extLst>
            </p:cNvPr>
            <p:cNvSpPr/>
            <p:nvPr/>
          </p:nvSpPr>
          <p:spPr>
            <a:xfrm>
              <a:off x="833987" y="5699218"/>
              <a:ext cx="4267515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تصویر 10 مقایسه بازده مبدل </a:t>
              </a:r>
              <a:r>
                <a:rPr lang="en-US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Buck</a:t>
              </a: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 با و بدون اسنابر</a:t>
              </a:r>
              <a:endPara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239F7C83-455F-4ACF-BC58-617143EA525F}"/>
              </a:ext>
            </a:extLst>
          </p:cNvPr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rtl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atin typeface="Times New Roman" panose="02020603050405020304" pitchFamily="18" charset="0"/>
                <a:cs typeface="B Nazanin" pitchFamily="2" charset="-78"/>
              </a:rPr>
              <a:t>16</a:t>
            </a:r>
            <a:endParaRPr lang="en-US" sz="2000" dirty="0">
              <a:latin typeface="Times New Roman" panose="02020603050405020304" pitchFamily="18" charset="0"/>
              <a:cs typeface="B Nazanin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51F629-63A0-4288-897C-E4D67AE87992}"/>
              </a:ext>
            </a:extLst>
          </p:cNvPr>
          <p:cNvSpPr/>
          <p:nvPr/>
        </p:nvSpPr>
        <p:spPr>
          <a:xfrm>
            <a:off x="9269394" y="1299356"/>
            <a:ext cx="25218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تأثیر اسنابر بر بازده </a:t>
            </a: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مبدل باک</a:t>
            </a:r>
            <a:endParaRPr lang="en-US" sz="2000" dirty="0">
              <a:solidFill>
                <a:srgbClr val="03E5FD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9A905E-A14C-431F-866A-3672E56D53DD}"/>
              </a:ext>
            </a:extLst>
          </p:cNvPr>
          <p:cNvSpPr/>
          <p:nvPr/>
        </p:nvSpPr>
        <p:spPr>
          <a:xfrm>
            <a:off x="5139657" y="-24268"/>
            <a:ext cx="1912704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تاثیر اسنابر بر بازده</a:t>
            </a:r>
            <a:endParaRPr lang="en-US" sz="2000" b="1" dirty="0">
              <a:latin typeface="Times New Roman" panose="02020603050405020304" pitchFamily="18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5305C3-D5F4-4717-8D9E-57F5F1AD424B}"/>
              </a:ext>
            </a:extLst>
          </p:cNvPr>
          <p:cNvSpPr/>
          <p:nvPr/>
        </p:nvSpPr>
        <p:spPr>
          <a:xfrm>
            <a:off x="8026578" y="2350774"/>
            <a:ext cx="3764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ولتاژ ورودی </a:t>
            </a: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400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ولت، خروجی </a:t>
            </a: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200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ولت</a:t>
            </a:r>
            <a:endParaRPr lang="en-US" sz="20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66F5B1-004F-4499-8A53-580A7ECE9305}"/>
              </a:ext>
            </a:extLst>
          </p:cNvPr>
          <p:cNvSpPr/>
          <p:nvPr/>
        </p:nvSpPr>
        <p:spPr>
          <a:xfrm>
            <a:off x="6325236" y="3402192"/>
            <a:ext cx="5505032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فرکانس </a:t>
            </a: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100 کیلوهرتز 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 تغییر توان بار در محدوده 1 تا 4/8 کیلووات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BBC6AC-FBBB-45EF-8883-3738E1D6AEBE}"/>
              </a:ext>
            </a:extLst>
          </p:cNvPr>
          <p:cNvSpPr/>
          <p:nvPr/>
        </p:nvSpPr>
        <p:spPr>
          <a:xfrm>
            <a:off x="5773297" y="4475154"/>
            <a:ext cx="6096000" cy="421654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lvl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کاهش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بازده در توان‌ کمتر از 4 کیلووات و </a:t>
            </a:r>
            <a:r>
              <a:rPr lang="fa-IR" sz="2000" dirty="0">
                <a:solidFill>
                  <a:srgbClr val="03E5F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افزایش</a:t>
            </a:r>
            <a:r>
              <a:rPr lang="fa-IR" sz="20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در توان بیش از 4 کیلووات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11752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4634F1F-C471-4068-BA54-A4371F131821}"/>
              </a:ext>
            </a:extLst>
          </p:cNvPr>
          <p:cNvGrpSpPr/>
          <p:nvPr/>
        </p:nvGrpSpPr>
        <p:grpSpPr>
          <a:xfrm>
            <a:off x="526451" y="1802721"/>
            <a:ext cx="4053840" cy="4420799"/>
            <a:chOff x="526451" y="1802721"/>
            <a:chExt cx="4053840" cy="442079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4E73EAB-2E89-4783-8532-33731CF1B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451" y="1802721"/>
              <a:ext cx="4053840" cy="3360420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33FFB56A-452D-496D-AC0D-E9AA33A70EBE}"/>
                </a:ext>
              </a:extLst>
            </p:cNvPr>
            <p:cNvSpPr/>
            <p:nvPr/>
          </p:nvSpPr>
          <p:spPr>
            <a:xfrm>
              <a:off x="755419" y="5834824"/>
              <a:ext cx="3374643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تصویر 11 انواع پکیج‌های </a:t>
              </a:r>
              <a:r>
                <a:rPr lang="en-US" sz="1600" b="1" dirty="0" err="1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SiC</a:t>
              </a:r>
              <a:r>
                <a:rPr lang="en-US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 MOSFET</a:t>
              </a:r>
              <a:endPara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52FE0D2-5B64-4572-8CE4-AEFC2EDB771A}"/>
              </a:ext>
            </a:extLst>
          </p:cNvPr>
          <p:cNvGrpSpPr/>
          <p:nvPr/>
        </p:nvGrpSpPr>
        <p:grpSpPr>
          <a:xfrm>
            <a:off x="5318381" y="774751"/>
            <a:ext cx="6067707" cy="5448769"/>
            <a:chOff x="5318381" y="774751"/>
            <a:chExt cx="6067707" cy="544876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9022626-C35F-43B9-B9D9-7E17DEB925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8381" y="774751"/>
              <a:ext cx="6067707" cy="5060073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78BBBCE-3970-47BB-83B8-738F80E70913}"/>
                </a:ext>
              </a:extLst>
            </p:cNvPr>
            <p:cNvSpPr/>
            <p:nvPr/>
          </p:nvSpPr>
          <p:spPr>
            <a:xfrm>
              <a:off x="6793770" y="5834824"/>
              <a:ext cx="3496470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تصویر 12 مقایسه </a:t>
              </a:r>
              <a:r>
                <a:rPr lang="en-US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Surge</a:t>
              </a: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 پکیج‌های مختلف</a:t>
              </a:r>
              <a:endPara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E43B0EC0-0C16-43FC-B22F-7568D0F5911D}"/>
              </a:ext>
            </a:extLst>
          </p:cNvPr>
          <p:cNvSpPr/>
          <p:nvPr/>
        </p:nvSpPr>
        <p:spPr>
          <a:xfrm>
            <a:off x="4887977" y="51631"/>
            <a:ext cx="2416046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تأثیر پکیج بر ولتاژ جهشی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F3A84D2-8F74-46F9-8975-41E1DD34A699}"/>
              </a:ext>
            </a:extLst>
          </p:cNvPr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rtl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atin typeface="Times New Roman" panose="02020603050405020304" pitchFamily="18" charset="0"/>
                <a:cs typeface="B Nazanin" pitchFamily="2" charset="-78"/>
              </a:rPr>
              <a:t>17</a:t>
            </a:r>
            <a:endParaRPr lang="en-US" sz="2000" dirty="0">
              <a:latin typeface="Times New Roman" panose="02020603050405020304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143111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1"/>
          <p:cNvSpPr>
            <a:spLocks noChangeArrowheads="1"/>
          </p:cNvSpPr>
          <p:nvPr/>
        </p:nvSpPr>
        <p:spPr bwMode="auto">
          <a:xfrm>
            <a:off x="1523999" y="735554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ar-SA" b="1" dirty="0">
                <a:latin typeface="Times New Roman" pitchFamily="18" charset="0"/>
                <a:ea typeface="Calibri" pitchFamily="34" charset="0"/>
                <a:cs typeface="B Zar" panose="00000400000000000000" pitchFamily="2" charset="-78"/>
              </a:rPr>
              <a:t>عنوان</a:t>
            </a:r>
            <a:r>
              <a:rPr lang="en-US" b="1" dirty="0">
                <a:latin typeface="Times New Roman" pitchFamily="18" charset="0"/>
                <a:ea typeface="Calibri" pitchFamily="34" charset="0"/>
                <a:cs typeface="B Zar" panose="00000400000000000000" pitchFamily="2" charset="-78"/>
              </a:rPr>
              <a:t> </a:t>
            </a:r>
            <a:r>
              <a:rPr lang="fa-IR" b="1" dirty="0">
                <a:latin typeface="Times New Roman" pitchFamily="18" charset="0"/>
                <a:ea typeface="Calibri" pitchFamily="34" charset="0"/>
                <a:cs typeface="B Zar" panose="00000400000000000000" pitchFamily="2" charset="-78"/>
              </a:rPr>
              <a:t> پروژه</a:t>
            </a:r>
            <a:r>
              <a:rPr lang="ar-SA" b="1" dirty="0">
                <a:latin typeface="Times New Roman" pitchFamily="18" charset="0"/>
                <a:ea typeface="Calibri" pitchFamily="34" charset="0"/>
                <a:cs typeface="B Zar" panose="00000400000000000000" pitchFamily="2" charset="-78"/>
              </a:rPr>
              <a:t>:</a:t>
            </a:r>
            <a:endParaRPr lang="en-US" b="1" dirty="0">
              <a:latin typeface="Arial" pitchFamily="34" charset="0"/>
              <a:cs typeface="B Zar" panose="00000400000000000000" pitchFamily="2" charset="-78"/>
            </a:endParaRP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endParaRPr lang="fa-IR" b="1" dirty="0">
              <a:latin typeface="Times New Roman" pitchFamily="18" charset="0"/>
              <a:cs typeface="B Nazanin" pitchFamily="2" charset="-78"/>
            </a:endParaRP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2800" b="1" dirty="0">
                <a:latin typeface="Arial" pitchFamily="34" charset="0"/>
                <a:cs typeface="B Nazanin" panose="00000400000000000000" pitchFamily="2" charset="-78"/>
              </a:rPr>
              <a:t>روش‌های طراحی مدار 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Snubber</a:t>
            </a: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endParaRPr lang="fa-IR" sz="1600" b="1" dirty="0">
              <a:latin typeface="Times New Roman" pitchFamily="18" charset="0"/>
              <a:cs typeface="B Nazanin" pitchFamily="2" charset="-78"/>
            </a:endParaRP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endParaRPr lang="fa-IR" sz="1100" dirty="0">
              <a:latin typeface="Arial" pitchFamily="34" charset="0"/>
              <a:cs typeface="Arial" pitchFamily="34" charset="0"/>
            </a:endParaRP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endParaRPr lang="fa-IR" sz="1100" dirty="0">
              <a:latin typeface="Arial" pitchFamily="34" charset="0"/>
              <a:cs typeface="Arial" pitchFamily="34" charset="0"/>
            </a:endParaRP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100" dirty="0">
              <a:latin typeface="Arial" pitchFamily="34" charset="0"/>
              <a:cs typeface="Arial" pitchFamily="34" charset="0"/>
            </a:endParaRP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100" dirty="0">
              <a:latin typeface="Arial" pitchFamily="34" charset="0"/>
              <a:cs typeface="Arial" pitchFamily="34" charset="0"/>
            </a:endParaRP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100" dirty="0">
              <a:latin typeface="Arial" pitchFamily="34" charset="0"/>
              <a:cs typeface="Arial" pitchFamily="34" charset="0"/>
            </a:endParaRP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100" dirty="0">
              <a:latin typeface="Arial" pitchFamily="34" charset="0"/>
              <a:cs typeface="Arial" pitchFamily="34" charset="0"/>
            </a:endParaRPr>
          </a:p>
          <a:p>
            <a:pPr lvl="0" algn="ct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B Zar" panose="00000400000000000000" pitchFamily="2" charset="-78"/>
              </a:rPr>
              <a:t>نام استاد</a:t>
            </a:r>
            <a:r>
              <a:rPr lang="ar-SA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B Zar" panose="00000400000000000000" pitchFamily="2" charset="-78"/>
              </a:rPr>
              <a:t>:</a:t>
            </a:r>
            <a:endParaRPr lang="en-US" b="1" dirty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B Zar" panose="00000400000000000000" pitchFamily="2" charset="-78"/>
            </a:endParaRPr>
          </a:p>
          <a:p>
            <a:pPr lvl="0" algn="ct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B Zar" panose="00000400000000000000" pitchFamily="2" charset="-78"/>
              </a:rPr>
              <a:t>آقای دکتر مهرداد جعفر بلند</a:t>
            </a:r>
            <a:endParaRPr lang="en-US" b="1" dirty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B Zar" panose="00000400000000000000" pitchFamily="2" charset="-78"/>
            </a:endParaRP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endParaRPr lang="fa-IR" sz="1100" dirty="0">
              <a:latin typeface="Arial" pitchFamily="34" charset="0"/>
              <a:cs typeface="Arial" pitchFamily="34" charset="0"/>
            </a:endParaRP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endParaRPr lang="fa-IR" sz="1100" dirty="0">
              <a:latin typeface="Arial" pitchFamily="34" charset="0"/>
              <a:cs typeface="Arial" pitchFamily="34" charset="0"/>
            </a:endParaRP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endParaRPr lang="fa-IR" sz="1100" dirty="0">
              <a:latin typeface="Arial" pitchFamily="34" charset="0"/>
              <a:cs typeface="Arial" pitchFamily="34" charset="0"/>
            </a:endParaRP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100" dirty="0">
              <a:latin typeface="Arial" pitchFamily="34" charset="0"/>
              <a:cs typeface="Arial" pitchFamily="34" charset="0"/>
            </a:endParaRP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b="1" dirty="0">
                <a:latin typeface="Times New Roman" pitchFamily="18" charset="0"/>
                <a:ea typeface="Calibri" pitchFamily="34" charset="0"/>
                <a:cs typeface="B Zar" panose="00000400000000000000" pitchFamily="2" charset="-78"/>
              </a:rPr>
              <a:t>ارائه‌دهنده</a:t>
            </a:r>
            <a:r>
              <a:rPr lang="ar-SA" b="1" dirty="0">
                <a:latin typeface="Times New Roman" pitchFamily="18" charset="0"/>
                <a:ea typeface="Calibri" pitchFamily="34" charset="0"/>
                <a:cs typeface="B Zar" panose="00000400000000000000" pitchFamily="2" charset="-78"/>
              </a:rPr>
              <a:t>:</a:t>
            </a:r>
            <a:endParaRPr lang="fa-IR" b="1" dirty="0">
              <a:latin typeface="Times New Roman" pitchFamily="18" charset="0"/>
              <a:ea typeface="Calibri" pitchFamily="34" charset="0"/>
              <a:cs typeface="B Zar" panose="00000400000000000000" pitchFamily="2" charset="-78"/>
            </a:endParaRP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b="1" dirty="0">
                <a:latin typeface="Times New Roman" pitchFamily="18" charset="0"/>
                <a:ea typeface="Calibri" pitchFamily="34" charset="0"/>
                <a:cs typeface="B Zar" panose="00000400000000000000" pitchFamily="2" charset="-78"/>
              </a:rPr>
              <a:t>امیر حمزه عسکری مطلق</a:t>
            </a:r>
            <a:endParaRPr lang="en-US" b="1" dirty="0">
              <a:latin typeface="Times New Roman" pitchFamily="18" charset="0"/>
              <a:ea typeface="Calibri" pitchFamily="34" charset="0"/>
              <a:cs typeface="B Zar" panose="00000400000000000000" pitchFamily="2" charset="-78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72087" y="6001510"/>
            <a:ext cx="1447833" cy="339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07000"/>
              </a:lnSpc>
            </a:pPr>
            <a:r>
              <a:rPr lang="fa-IR" sz="1500" b="1" dirty="0">
                <a:latin typeface="Times New Roman" panose="02020603050405020304" pitchFamily="18" charset="0"/>
                <a:ea typeface="Calibri" panose="020F0502020204030204" pitchFamily="34" charset="0"/>
                <a:cs typeface="B Nazanin" pitchFamily="2" charset="-78"/>
              </a:rPr>
              <a:t>اردیبهشت‌ماه 1405</a:t>
            </a:r>
            <a:endParaRPr lang="en-US" sz="1500" dirty="0">
              <a:latin typeface="Calibri" panose="020F0502020204030204" pitchFamily="34" charset="0"/>
              <a:ea typeface="Calibri" panose="020F0502020204030204" pitchFamily="34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2190761"/>
      </p:ext>
    </p:extLst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242D3D5-E41C-423D-86A5-1E0683014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23" y="457200"/>
            <a:ext cx="11982354" cy="489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668618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6513306-1749-4E91-BE1A-B096BF5048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3" t="6325" r="8156" b="2230"/>
          <a:stretch/>
        </p:blipFill>
        <p:spPr>
          <a:xfrm>
            <a:off x="317783" y="706916"/>
            <a:ext cx="4557867" cy="3819991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rtl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atin typeface="Times New Roman" panose="02020603050405020304" pitchFamily="18" charset="0"/>
                <a:cs typeface="B Nazanin" pitchFamily="2" charset="-78"/>
              </a:rPr>
              <a:t>1</a:t>
            </a:r>
            <a:endParaRPr lang="en-US" sz="2000" dirty="0">
              <a:latin typeface="Times New Roman" panose="02020603050405020304" pitchFamily="18" charset="0"/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BEDDD40-E1DF-4D25-B61B-FF7CC9634FDA}"/>
              </a:ext>
            </a:extLst>
          </p:cNvPr>
          <p:cNvGrpSpPr/>
          <p:nvPr/>
        </p:nvGrpSpPr>
        <p:grpSpPr>
          <a:xfrm>
            <a:off x="3934439" y="3303167"/>
            <a:ext cx="7022998" cy="2722312"/>
            <a:chOff x="3241741" y="3118110"/>
            <a:chExt cx="7022998" cy="2722312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9088E9F-7D14-4AC2-955C-94082BE1A766}"/>
                </a:ext>
              </a:extLst>
            </p:cNvPr>
            <p:cNvSpPr/>
            <p:nvPr/>
          </p:nvSpPr>
          <p:spPr>
            <a:xfrm>
              <a:off x="3505640" y="3296522"/>
              <a:ext cx="6512769" cy="2420747"/>
            </a:xfrm>
            <a:custGeom>
              <a:avLst/>
              <a:gdLst>
                <a:gd name="connsiteX0" fmla="*/ 0 w 6512769"/>
                <a:gd name="connsiteY0" fmla="*/ 0 h 2420747"/>
                <a:gd name="connsiteX1" fmla="*/ 6512769 w 6512769"/>
                <a:gd name="connsiteY1" fmla="*/ 0 h 2420747"/>
                <a:gd name="connsiteX2" fmla="*/ 6512769 w 6512769"/>
                <a:gd name="connsiteY2" fmla="*/ 2420747 h 2420747"/>
                <a:gd name="connsiteX3" fmla="*/ 0 w 6512769"/>
                <a:gd name="connsiteY3" fmla="*/ 2420747 h 2420747"/>
                <a:gd name="connsiteX4" fmla="*/ 0 w 6512769"/>
                <a:gd name="connsiteY4" fmla="*/ 0 h 2420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2769" h="2420747">
                  <a:moveTo>
                    <a:pt x="0" y="0"/>
                  </a:moveTo>
                  <a:lnTo>
                    <a:pt x="6512769" y="0"/>
                  </a:lnTo>
                  <a:lnTo>
                    <a:pt x="6512769" y="2420747"/>
                  </a:lnTo>
                  <a:lnTo>
                    <a:pt x="0" y="242074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060" tIns="99060" rIns="99060" bIns="99060" numCol="1" spcCol="1270" anchor="ctr" anchorCtr="0">
              <a:noAutofit/>
            </a:bodyPr>
            <a:lstStyle/>
            <a:p>
              <a:pPr lvl="0" algn="just" defTabSz="11557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SiC</a:t>
              </a:r>
              <a:r>
                <a:rPr lang="en-US" dirty="0">
                  <a:latin typeface="Arial" pitchFamily="34" charset="0"/>
                  <a:cs typeface="+mj-cs"/>
                </a:rPr>
                <a:t> </a:t>
              </a:r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MOSFET</a:t>
              </a:r>
              <a:r>
                <a:rPr lang="en-US" dirty="0">
                  <a:latin typeface="Arial" pitchFamily="34" charset="0"/>
                  <a:cs typeface="+mj-cs"/>
                </a:rPr>
                <a:t> </a:t>
              </a:r>
              <a:r>
                <a:rPr lang="fa-IR" dirty="0">
                  <a:latin typeface="Arial" pitchFamily="34" charset="0"/>
                  <a:cs typeface="+mj-cs"/>
                </a:rPr>
                <a:t> </a:t>
              </a:r>
              <a:r>
                <a:rPr lang="fa-IR" sz="2000" dirty="0">
                  <a:latin typeface="Arial" pitchFamily="34" charset="0"/>
                  <a:cs typeface="B Nazanin" panose="00000400000000000000" pitchFamily="2" charset="-78"/>
                </a:rPr>
                <a:t>یک ترانزیستور قدرت است که از کاربید سیلیکون به‌عنوان ماده نیمه‌رسانا استفاده می‌کند، بر خلاف </a:t>
              </a:r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MOSFET</a:t>
              </a:r>
              <a:r>
                <a:rPr lang="fa-IR" sz="2000" dirty="0">
                  <a:latin typeface="Arial" pitchFamily="34" charset="0"/>
                  <a:cs typeface="B Nazanin" panose="00000400000000000000" pitchFamily="2" charset="-78"/>
                </a:rPr>
                <a:t>های معمولی دارای ولتاژ شکست و چگالی جریان بسیار بالا است و امکان کار در دماهای بالاتر و سوییچینگ بسیار سریع‌تر را فراهم می‌کند.</a:t>
              </a:r>
              <a:endParaRPr lang="en-US" sz="2000" kern="1200" dirty="0">
                <a:cs typeface="B Nazanin" panose="00000400000000000000" pitchFamily="2" charset="-78"/>
              </a:endParaRPr>
            </a:p>
          </p:txBody>
        </p:sp>
        <p:sp>
          <p:nvSpPr>
            <p:cNvPr id="8" name="Half Frame 7">
              <a:extLst>
                <a:ext uri="{FF2B5EF4-FFF2-40B4-BE49-F238E27FC236}">
                  <a16:creationId xmlns:a16="http://schemas.microsoft.com/office/drawing/2014/main" id="{613375D3-FD84-4ED3-80B3-701BF1BAAC27}"/>
                </a:ext>
              </a:extLst>
            </p:cNvPr>
            <p:cNvSpPr/>
            <p:nvPr/>
          </p:nvSpPr>
          <p:spPr>
            <a:xfrm>
              <a:off x="3241741" y="3118110"/>
              <a:ext cx="941211" cy="941454"/>
            </a:xfrm>
            <a:prstGeom prst="halfFrame">
              <a:avLst>
                <a:gd name="adj1" fmla="val 25770"/>
                <a:gd name="adj2" fmla="val 257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Half Frame 8">
              <a:extLst>
                <a:ext uri="{FF2B5EF4-FFF2-40B4-BE49-F238E27FC236}">
                  <a16:creationId xmlns:a16="http://schemas.microsoft.com/office/drawing/2014/main" id="{9474BFAD-D26D-431C-B709-FEA8248F870F}"/>
                </a:ext>
              </a:extLst>
            </p:cNvPr>
            <p:cNvSpPr/>
            <p:nvPr/>
          </p:nvSpPr>
          <p:spPr>
            <a:xfrm rot="5400000">
              <a:off x="9301147" y="3173975"/>
              <a:ext cx="941454" cy="941211"/>
            </a:xfrm>
            <a:prstGeom prst="halfFrame">
              <a:avLst>
                <a:gd name="adj1" fmla="val 25770"/>
                <a:gd name="adj2" fmla="val 257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" name="Half Frame 9">
              <a:extLst>
                <a:ext uri="{FF2B5EF4-FFF2-40B4-BE49-F238E27FC236}">
                  <a16:creationId xmlns:a16="http://schemas.microsoft.com/office/drawing/2014/main" id="{6EDC9A2E-270E-466C-AC55-9A8271E28085}"/>
                </a:ext>
              </a:extLst>
            </p:cNvPr>
            <p:cNvSpPr/>
            <p:nvPr/>
          </p:nvSpPr>
          <p:spPr>
            <a:xfrm rot="16200000">
              <a:off x="3241620" y="4798806"/>
              <a:ext cx="941454" cy="941211"/>
            </a:xfrm>
            <a:prstGeom prst="halfFrame">
              <a:avLst>
                <a:gd name="adj1" fmla="val 25770"/>
                <a:gd name="adj2" fmla="val 257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Half Frame 10">
              <a:extLst>
                <a:ext uri="{FF2B5EF4-FFF2-40B4-BE49-F238E27FC236}">
                  <a16:creationId xmlns:a16="http://schemas.microsoft.com/office/drawing/2014/main" id="{A43B4F11-14F0-4EE5-B18F-4B9A1136E1CD}"/>
                </a:ext>
              </a:extLst>
            </p:cNvPr>
            <p:cNvSpPr/>
            <p:nvPr/>
          </p:nvSpPr>
          <p:spPr>
            <a:xfrm rot="10800000">
              <a:off x="9323528" y="4898968"/>
              <a:ext cx="941211" cy="941454"/>
            </a:xfrm>
            <a:prstGeom prst="halfFrame">
              <a:avLst>
                <a:gd name="adj1" fmla="val 25770"/>
                <a:gd name="adj2" fmla="val 257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98D34E10-63D2-48AB-9CBD-D8E476BB7EEE}"/>
              </a:ext>
            </a:extLst>
          </p:cNvPr>
          <p:cNvSpPr txBox="1"/>
          <p:nvPr/>
        </p:nvSpPr>
        <p:spPr>
          <a:xfrm>
            <a:off x="5461914" y="0"/>
            <a:ext cx="1268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IranNastaliq" panose="02000503000000020003" pitchFamily="2" charset="0"/>
                <a:cs typeface="B Titr" panose="00000700000000000000" pitchFamily="2" charset="-78"/>
              </a:rPr>
              <a:t>مقدمه</a:t>
            </a:r>
            <a:endParaRPr lang="en-US" sz="2000" dirty="0"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9722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8582" y="0"/>
            <a:ext cx="1174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IranNastaliq" panose="02000503000000020003" pitchFamily="2" charset="0"/>
                <a:cs typeface="B Titr" panose="00000700000000000000" pitchFamily="2" charset="-78"/>
              </a:rPr>
              <a:t>مقدمه</a:t>
            </a:r>
            <a:endParaRPr lang="en-US" sz="2000" dirty="0"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rtl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atin typeface="Times New Roman" panose="02020603050405020304" pitchFamily="18" charset="0"/>
                <a:cs typeface="B Nazanin" pitchFamily="2" charset="-78"/>
              </a:rPr>
              <a:t>2</a:t>
            </a:r>
            <a:endParaRPr lang="en-US" sz="2000" dirty="0">
              <a:latin typeface="Times New Roman" panose="02020603050405020304" pitchFamily="18" charset="0"/>
              <a:cs typeface="B Nazanin" pitchFamily="2" charset="-7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250E41B-1DFE-40F5-921B-0CFC5DFC8A4E}"/>
              </a:ext>
            </a:extLst>
          </p:cNvPr>
          <p:cNvSpPr/>
          <p:nvPr/>
        </p:nvSpPr>
        <p:spPr>
          <a:xfrm>
            <a:off x="1198931" y="879384"/>
            <a:ext cx="9793618" cy="1461418"/>
          </a:xfrm>
          <a:custGeom>
            <a:avLst/>
            <a:gdLst>
              <a:gd name="connsiteX0" fmla="*/ 0 w 9793618"/>
              <a:gd name="connsiteY0" fmla="*/ 0 h 1461418"/>
              <a:gd name="connsiteX1" fmla="*/ 9062909 w 9793618"/>
              <a:gd name="connsiteY1" fmla="*/ 0 h 1461418"/>
              <a:gd name="connsiteX2" fmla="*/ 9793618 w 9793618"/>
              <a:gd name="connsiteY2" fmla="*/ 730709 h 1461418"/>
              <a:gd name="connsiteX3" fmla="*/ 9062909 w 9793618"/>
              <a:gd name="connsiteY3" fmla="*/ 1461418 h 1461418"/>
              <a:gd name="connsiteX4" fmla="*/ 0 w 9793618"/>
              <a:gd name="connsiteY4" fmla="*/ 1461418 h 1461418"/>
              <a:gd name="connsiteX5" fmla="*/ 0 w 9793618"/>
              <a:gd name="connsiteY5" fmla="*/ 0 h 146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93618" h="1461418">
                <a:moveTo>
                  <a:pt x="0" y="0"/>
                </a:moveTo>
                <a:lnTo>
                  <a:pt x="9062909" y="0"/>
                </a:lnTo>
                <a:lnTo>
                  <a:pt x="9793618" y="730709"/>
                </a:lnTo>
                <a:lnTo>
                  <a:pt x="9062909" y="1461418"/>
                </a:lnTo>
                <a:lnTo>
                  <a:pt x="0" y="146141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6" tIns="68580" rIns="1009799" bIns="68580" numCol="1" spcCol="1270" anchor="ctr" anchorCtr="0">
            <a:noAutofit/>
          </a:bodyPr>
          <a:lstStyle/>
          <a:p>
            <a:pPr marL="0" lvl="0" indent="0" algn="just" defTabSz="8001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SiC</a:t>
            </a:r>
            <a:r>
              <a:rPr lang="en-US" sz="1800" kern="1200" dirty="0">
                <a:cs typeface="B Nazanin" panose="00000400000000000000" pitchFamily="2" charset="-78"/>
              </a:rPr>
              <a:t> 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MOSFET</a:t>
            </a:r>
            <a:r>
              <a:rPr lang="fa-IR" sz="2000" kern="1200" dirty="0">
                <a:cs typeface="B Nazanin" panose="00000400000000000000" pitchFamily="2" charset="-78"/>
              </a:rPr>
              <a:t>ها در الکترونیک قدرت مدرن بسیار محبوب شده‌اند و در کاربردهایی که به سوئیچینگ سریع و پربازده نیاز دارند مانند اینورترهای صنعتی و خودروهای برقی مورد استفاد قرار می‌گیرند.</a:t>
            </a:r>
            <a:endParaRPr lang="en-US" sz="2000" kern="1200" dirty="0"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52B61C4-9867-4C67-80C9-8C5759561211}"/>
              </a:ext>
            </a:extLst>
          </p:cNvPr>
          <p:cNvSpPr/>
          <p:nvPr/>
        </p:nvSpPr>
        <p:spPr>
          <a:xfrm>
            <a:off x="10060545" y="881152"/>
            <a:ext cx="1461418" cy="1461418"/>
          </a:xfrm>
          <a:prstGeom prst="ellipse">
            <a:avLst/>
          </a:prstGeom>
        </p:spPr>
        <p:style>
          <a:lnRef idx="1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3305D0EF-457D-44CA-B64E-B8328A1C2235}"/>
                  </a:ext>
                </a:extLst>
              </p:cNvPr>
              <p:cNvSpPr/>
              <p:nvPr/>
            </p:nvSpPr>
            <p:spPr>
              <a:xfrm>
                <a:off x="1207706" y="2778814"/>
                <a:ext cx="9885295" cy="1461418"/>
              </a:xfrm>
              <a:custGeom>
                <a:avLst/>
                <a:gdLst>
                  <a:gd name="connsiteX0" fmla="*/ 0 w 9885295"/>
                  <a:gd name="connsiteY0" fmla="*/ 0 h 1461418"/>
                  <a:gd name="connsiteX1" fmla="*/ 9154586 w 9885295"/>
                  <a:gd name="connsiteY1" fmla="*/ 0 h 1461418"/>
                  <a:gd name="connsiteX2" fmla="*/ 9885295 w 9885295"/>
                  <a:gd name="connsiteY2" fmla="*/ 730709 h 1461418"/>
                  <a:gd name="connsiteX3" fmla="*/ 9154586 w 9885295"/>
                  <a:gd name="connsiteY3" fmla="*/ 1461418 h 1461418"/>
                  <a:gd name="connsiteX4" fmla="*/ 0 w 9885295"/>
                  <a:gd name="connsiteY4" fmla="*/ 1461418 h 1461418"/>
                  <a:gd name="connsiteX5" fmla="*/ 0 w 9885295"/>
                  <a:gd name="connsiteY5" fmla="*/ 0 h 146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885295" h="1461418">
                    <a:moveTo>
                      <a:pt x="0" y="0"/>
                    </a:moveTo>
                    <a:lnTo>
                      <a:pt x="9154586" y="0"/>
                    </a:lnTo>
                    <a:lnTo>
                      <a:pt x="9885295" y="730709"/>
                    </a:lnTo>
                    <a:lnTo>
                      <a:pt x="9154586" y="1461418"/>
                    </a:lnTo>
                    <a:lnTo>
                      <a:pt x="0" y="1461418"/>
                    </a:lnTo>
                    <a:lnTo>
                      <a:pt x="0" y="0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42240" tIns="76200" rIns="1009799" bIns="76200" numCol="1" spcCol="1270" anchor="ctr" anchorCtr="0">
                <a:noAutofit/>
              </a:bodyPr>
              <a:lstStyle/>
              <a:p>
                <a:pPr marL="0" lvl="0" indent="0" algn="just" defTabSz="889000" rtl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fa-IR" sz="2000" kern="1200" dirty="0">
                    <a:cs typeface="B Nazanin" panose="00000400000000000000" pitchFamily="2" charset="-78"/>
                  </a:rPr>
                  <a:t>سوئیچینگ سریع در این ترانزیستورها باعث ایجاد </a:t>
                </a:r>
                <a14:m>
                  <m:oMath xmlns:m="http://schemas.openxmlformats.org/officeDocument/2006/math">
                    <m:r>
                      <a:rPr lang="en-US" i="1" kern="1200">
                        <a:latin typeface="Cambria Math" panose="02040503050406030204" pitchFamily="18" charset="0"/>
                      </a:rPr>
                      <m:t>𝑑𝑣</m:t>
                    </m:r>
                    <m:r>
                      <a:rPr lang="en-US" i="1" kern="120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i="1" kern="1200">
                        <a:latin typeface="Cambria Math" panose="02040503050406030204" pitchFamily="18" charset="0"/>
                      </a:rPr>
                      <m:t>𝑑𝑡</m:t>
                    </m:r>
                  </m:oMath>
                </a14:m>
                <a:r>
                  <a:rPr lang="fa-IR" kern="1200" dirty="0">
                    <a:cs typeface="B Nazanin" panose="00000400000000000000" pitchFamily="2" charset="-78"/>
                  </a:rPr>
                  <a:t> </a:t>
                </a:r>
                <a:r>
                  <a:rPr lang="fa-IR" sz="2000" kern="1200" dirty="0">
                    <a:cs typeface="B Nazanin" panose="00000400000000000000" pitchFamily="2" charset="-78"/>
                  </a:rPr>
                  <a:t>و </a:t>
                </a:r>
                <a14:m>
                  <m:oMath xmlns:m="http://schemas.openxmlformats.org/officeDocument/2006/math">
                    <m:r>
                      <a:rPr lang="en-US" i="1" kern="1200" smtClean="0">
                        <a:latin typeface="Cambria Math" panose="02040503050406030204" pitchFamily="18" charset="0"/>
                      </a:rPr>
                      <m:t>𝑑𝑖</m:t>
                    </m:r>
                    <m:r>
                      <a:rPr lang="en-US" i="1" kern="1200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i="1" kern="1200" smtClean="0">
                        <a:latin typeface="Cambria Math" panose="02040503050406030204" pitchFamily="18" charset="0"/>
                      </a:rPr>
                      <m:t>𝑑𝑡</m:t>
                    </m:r>
                  </m:oMath>
                </a14:m>
                <a:r>
                  <a:rPr lang="fa-IR" kern="1200" dirty="0">
                    <a:cs typeface="B Nazanin" panose="00000400000000000000" pitchFamily="2" charset="-78"/>
                  </a:rPr>
                  <a:t> </a:t>
                </a:r>
                <a:r>
                  <a:rPr lang="fa-IR" sz="2000" kern="1200" dirty="0">
                    <a:cs typeface="B Nazanin" panose="00000400000000000000" pitchFamily="2" charset="-78"/>
                  </a:rPr>
                  <a:t>بسیار بالا می‌شود و در حضور اندوکتانس‌های ناخواسته، جریان جهشی بزرگی بین پایانه‌های </a:t>
                </a:r>
                <a:r>
                  <a:rPr lang="en-US" sz="1800" kern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MOSFET</a:t>
                </a:r>
                <a:r>
                  <a:rPr lang="fa-IR" sz="2000" kern="1200" dirty="0">
                    <a:cs typeface="B Nazanin" panose="00000400000000000000" pitchFamily="2" charset="-78"/>
                  </a:rPr>
                  <a:t> ایجاد می‌گردد که می‌تواند سبب آسیب به ترانزیستور شود.</a:t>
                </a:r>
                <a:endParaRPr lang="en-US" sz="2000" kern="1200" dirty="0"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3305D0EF-457D-44CA-B64E-B8328A1C22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7706" y="2778814"/>
                <a:ext cx="9885295" cy="1461418"/>
              </a:xfrm>
              <a:custGeom>
                <a:avLst/>
                <a:gdLst>
                  <a:gd name="connsiteX0" fmla="*/ 0 w 9885295"/>
                  <a:gd name="connsiteY0" fmla="*/ 0 h 1461418"/>
                  <a:gd name="connsiteX1" fmla="*/ 9154586 w 9885295"/>
                  <a:gd name="connsiteY1" fmla="*/ 0 h 1461418"/>
                  <a:gd name="connsiteX2" fmla="*/ 9885295 w 9885295"/>
                  <a:gd name="connsiteY2" fmla="*/ 730709 h 1461418"/>
                  <a:gd name="connsiteX3" fmla="*/ 9154586 w 9885295"/>
                  <a:gd name="connsiteY3" fmla="*/ 1461418 h 1461418"/>
                  <a:gd name="connsiteX4" fmla="*/ 0 w 9885295"/>
                  <a:gd name="connsiteY4" fmla="*/ 1461418 h 1461418"/>
                  <a:gd name="connsiteX5" fmla="*/ 0 w 9885295"/>
                  <a:gd name="connsiteY5" fmla="*/ 0 h 146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885295" h="1461418">
                    <a:moveTo>
                      <a:pt x="0" y="0"/>
                    </a:moveTo>
                    <a:lnTo>
                      <a:pt x="9154586" y="0"/>
                    </a:lnTo>
                    <a:lnTo>
                      <a:pt x="9885295" y="730709"/>
                    </a:lnTo>
                    <a:lnTo>
                      <a:pt x="9154586" y="1461418"/>
                    </a:lnTo>
                    <a:lnTo>
                      <a:pt x="0" y="1461418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l="-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Oval 8">
            <a:extLst>
              <a:ext uri="{FF2B5EF4-FFF2-40B4-BE49-F238E27FC236}">
                <a16:creationId xmlns:a16="http://schemas.microsoft.com/office/drawing/2014/main" id="{51AF4FF2-6BFB-43D2-8C65-BE5EA9B3A006}"/>
              </a:ext>
            </a:extLst>
          </p:cNvPr>
          <p:cNvSpPr/>
          <p:nvPr/>
        </p:nvSpPr>
        <p:spPr>
          <a:xfrm>
            <a:off x="10169406" y="2778814"/>
            <a:ext cx="1461418" cy="1461418"/>
          </a:xfrm>
          <a:prstGeom prst="ellipse">
            <a:avLst/>
          </a:prstGeom>
        </p:spPr>
        <p:style>
          <a:lnRef idx="1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AF5CC56-268B-47C8-8C71-C28C1486F3A7}"/>
              </a:ext>
            </a:extLst>
          </p:cNvPr>
          <p:cNvSpPr/>
          <p:nvPr/>
        </p:nvSpPr>
        <p:spPr>
          <a:xfrm>
            <a:off x="1219195" y="4651808"/>
            <a:ext cx="9530548" cy="1461418"/>
          </a:xfrm>
          <a:custGeom>
            <a:avLst/>
            <a:gdLst>
              <a:gd name="connsiteX0" fmla="*/ 0 w 9530548"/>
              <a:gd name="connsiteY0" fmla="*/ 0 h 1461418"/>
              <a:gd name="connsiteX1" fmla="*/ 8799839 w 9530548"/>
              <a:gd name="connsiteY1" fmla="*/ 0 h 1461418"/>
              <a:gd name="connsiteX2" fmla="*/ 9530548 w 9530548"/>
              <a:gd name="connsiteY2" fmla="*/ 730709 h 1461418"/>
              <a:gd name="connsiteX3" fmla="*/ 8799839 w 9530548"/>
              <a:gd name="connsiteY3" fmla="*/ 1461418 h 1461418"/>
              <a:gd name="connsiteX4" fmla="*/ 0 w 9530548"/>
              <a:gd name="connsiteY4" fmla="*/ 1461418 h 1461418"/>
              <a:gd name="connsiteX5" fmla="*/ 0 w 9530548"/>
              <a:gd name="connsiteY5" fmla="*/ 0 h 146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30548" h="1461418">
                <a:moveTo>
                  <a:pt x="0" y="0"/>
                </a:moveTo>
                <a:lnTo>
                  <a:pt x="8799839" y="0"/>
                </a:lnTo>
                <a:lnTo>
                  <a:pt x="9530548" y="730709"/>
                </a:lnTo>
                <a:lnTo>
                  <a:pt x="8799839" y="1461418"/>
                </a:lnTo>
                <a:lnTo>
                  <a:pt x="0" y="146141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42240" tIns="76200" rIns="1009799" bIns="76200" numCol="1" spcCol="1270" anchor="ctr" anchorCtr="0">
            <a:noAutofit/>
          </a:bodyPr>
          <a:lstStyle/>
          <a:p>
            <a:pPr marL="0" lvl="0" indent="0" algn="ctr" defTabSz="8890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2000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بنابراین، باید ولتاژ </a:t>
            </a:r>
            <a:r>
              <a:rPr lang="en-US" sz="1800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Surge</a:t>
            </a:r>
            <a:r>
              <a:rPr lang="fa-IR" sz="2000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کنترل شود تا از مقادیر بیشینۀ مجاز ترانزیستور فراتر نروند. در این پروژه، روش طراحی مدار اسنابر که یکی از روش‌های کاهش ولتاژ و جریان‌های جهشی است، توضیح داده می‌شود.</a:t>
            </a:r>
            <a:endParaRPr lang="en-US" sz="2000" kern="1200" dirty="0">
              <a:cs typeface="B Nazanin" panose="000004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715C819-0602-44F0-86FD-DF7AE1F1C0E6}"/>
              </a:ext>
            </a:extLst>
          </p:cNvPr>
          <p:cNvSpPr/>
          <p:nvPr/>
        </p:nvSpPr>
        <p:spPr>
          <a:xfrm>
            <a:off x="10060545" y="4676477"/>
            <a:ext cx="1461418" cy="1461418"/>
          </a:xfrm>
          <a:prstGeom prst="ellipse">
            <a:avLst/>
          </a:prstGeom>
        </p:spPr>
        <p:style>
          <a:lnRef idx="1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24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A8E24097-4EC7-424C-8A0C-2A0BF341508B}"/>
              </a:ext>
            </a:extLst>
          </p:cNvPr>
          <p:cNvGrpSpPr/>
          <p:nvPr/>
        </p:nvGrpSpPr>
        <p:grpSpPr>
          <a:xfrm>
            <a:off x="0" y="496195"/>
            <a:ext cx="4398479" cy="5838492"/>
            <a:chOff x="0" y="496195"/>
            <a:chExt cx="4398479" cy="583849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0B960DA-5645-478C-8D97-D9B3861C83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6"/>
            <a:stretch/>
          </p:blipFill>
          <p:spPr>
            <a:xfrm>
              <a:off x="0" y="496195"/>
              <a:ext cx="4398479" cy="5453662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33781095-4671-431B-8396-E23603CF42B9}"/>
                </a:ext>
              </a:extLst>
            </p:cNvPr>
            <p:cNvSpPr/>
            <p:nvPr/>
          </p:nvSpPr>
          <p:spPr>
            <a:xfrm>
              <a:off x="526451" y="5945991"/>
              <a:ext cx="3424335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تصویر 1 مسیر جریان هنگام وقوع </a:t>
              </a:r>
              <a:r>
                <a:rPr lang="en-US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Surge</a:t>
              </a:r>
              <a:endPara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964F6621-9070-4031-BBE7-B881BA409CCC}"/>
              </a:ext>
            </a:extLst>
          </p:cNvPr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rtl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atin typeface="Times New Roman" panose="02020603050405020304" pitchFamily="18" charset="0"/>
                <a:cs typeface="B Nazanin" pitchFamily="2" charset="-78"/>
              </a:rPr>
              <a:t>3</a:t>
            </a:r>
            <a:endParaRPr lang="en-US" sz="2000" dirty="0">
              <a:latin typeface="Times New Roman" panose="02020603050405020304" pitchFamily="18" charset="0"/>
              <a:cs typeface="B Nazanin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1A94868-0E82-4AB4-8283-7FC688C6A87A}"/>
              </a:ext>
            </a:extLst>
          </p:cNvPr>
          <p:cNvSpPr/>
          <p:nvPr/>
        </p:nvSpPr>
        <p:spPr>
          <a:xfrm>
            <a:off x="5460247" y="-24268"/>
            <a:ext cx="1271502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ولتاژ جهشی</a:t>
            </a:r>
            <a:endParaRPr lang="en-US" sz="2000" b="1" dirty="0">
              <a:latin typeface="Times New Roman" panose="02020603050405020304" pitchFamily="18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088371C-57EC-40FB-9965-B833140A3614}"/>
              </a:ext>
            </a:extLst>
          </p:cNvPr>
          <p:cNvGrpSpPr/>
          <p:nvPr/>
        </p:nvGrpSpPr>
        <p:grpSpPr>
          <a:xfrm>
            <a:off x="118036" y="1394224"/>
            <a:ext cx="1155896" cy="3341899"/>
            <a:chOff x="118036" y="1394224"/>
            <a:chExt cx="1155896" cy="334189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DADFFDB-5557-4E19-8880-17DAEEB19C66}"/>
                </a:ext>
              </a:extLst>
            </p:cNvPr>
            <p:cNvSpPr/>
            <p:nvPr/>
          </p:nvSpPr>
          <p:spPr>
            <a:xfrm>
              <a:off x="118036" y="1394224"/>
              <a:ext cx="1155896" cy="1005840"/>
            </a:xfrm>
            <a:prstGeom prst="rect">
              <a:avLst/>
            </a:prstGeom>
            <a:noFill/>
            <a:ln w="38100"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/>
                <a:t>نوسانی (</a:t>
              </a:r>
              <a:r>
                <a:rPr lang="en-US" dirty="0"/>
                <a:t>ringing current</a:t>
              </a:r>
              <a:r>
                <a:rPr lang="fa-IR" dirty="0"/>
                <a:t>) </a:t>
              </a:r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9A43693-B241-4F19-B40D-A06EC32DCC8E}"/>
                </a:ext>
              </a:extLst>
            </p:cNvPr>
            <p:cNvSpPr/>
            <p:nvPr/>
          </p:nvSpPr>
          <p:spPr>
            <a:xfrm>
              <a:off x="119163" y="3646661"/>
              <a:ext cx="1154769" cy="1089462"/>
            </a:xfrm>
            <a:prstGeom prst="rect">
              <a:avLst/>
            </a:prstGeom>
            <a:noFill/>
            <a:ln w="38100"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/>
                <a:t>نوسانی (</a:t>
              </a:r>
              <a:r>
                <a:rPr lang="en-US"/>
                <a:t>ringing current</a:t>
              </a:r>
              <a:r>
                <a:rPr lang="fa-IR"/>
                <a:t>) </a:t>
              </a:r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5D93161-4B7A-4A3E-9B92-00699D735F00}"/>
              </a:ext>
            </a:extLst>
          </p:cNvPr>
          <p:cNvGrpSpPr/>
          <p:nvPr/>
        </p:nvGrpSpPr>
        <p:grpSpPr>
          <a:xfrm>
            <a:off x="4813175" y="748121"/>
            <a:ext cx="7304266" cy="1438560"/>
            <a:chOff x="4813175" y="748121"/>
            <a:chExt cx="7304266" cy="143856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D35DF32-9896-44DD-B8C9-B04BC7C03243}"/>
                </a:ext>
              </a:extLst>
            </p:cNvPr>
            <p:cNvSpPr/>
            <p:nvPr/>
          </p:nvSpPr>
          <p:spPr>
            <a:xfrm>
              <a:off x="4813175" y="1279481"/>
              <a:ext cx="7304266" cy="90720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26EFA0C-74B0-421D-BD9D-8EE7BBBE3E47}"/>
                </a:ext>
              </a:extLst>
            </p:cNvPr>
            <p:cNvSpPr/>
            <p:nvPr/>
          </p:nvSpPr>
          <p:spPr>
            <a:xfrm>
              <a:off x="5158878" y="748121"/>
              <a:ext cx="6593349" cy="1062720"/>
            </a:xfrm>
            <a:custGeom>
              <a:avLst/>
              <a:gdLst>
                <a:gd name="connsiteX0" fmla="*/ 0 w 6593349"/>
                <a:gd name="connsiteY0" fmla="*/ 177124 h 1062720"/>
                <a:gd name="connsiteX1" fmla="*/ 177124 w 6593349"/>
                <a:gd name="connsiteY1" fmla="*/ 0 h 1062720"/>
                <a:gd name="connsiteX2" fmla="*/ 6416225 w 6593349"/>
                <a:gd name="connsiteY2" fmla="*/ 0 h 1062720"/>
                <a:gd name="connsiteX3" fmla="*/ 6593349 w 6593349"/>
                <a:gd name="connsiteY3" fmla="*/ 177124 h 1062720"/>
                <a:gd name="connsiteX4" fmla="*/ 6593349 w 6593349"/>
                <a:gd name="connsiteY4" fmla="*/ 885596 h 1062720"/>
                <a:gd name="connsiteX5" fmla="*/ 6416225 w 6593349"/>
                <a:gd name="connsiteY5" fmla="*/ 1062720 h 1062720"/>
                <a:gd name="connsiteX6" fmla="*/ 177124 w 6593349"/>
                <a:gd name="connsiteY6" fmla="*/ 1062720 h 1062720"/>
                <a:gd name="connsiteX7" fmla="*/ 0 w 6593349"/>
                <a:gd name="connsiteY7" fmla="*/ 885596 h 1062720"/>
                <a:gd name="connsiteX8" fmla="*/ 0 w 6593349"/>
                <a:gd name="connsiteY8" fmla="*/ 177124 h 106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93349" h="1062720">
                  <a:moveTo>
                    <a:pt x="0" y="177124"/>
                  </a:moveTo>
                  <a:cubicBezTo>
                    <a:pt x="0" y="79301"/>
                    <a:pt x="79301" y="0"/>
                    <a:pt x="177124" y="0"/>
                  </a:cubicBezTo>
                  <a:lnTo>
                    <a:pt x="6416225" y="0"/>
                  </a:lnTo>
                  <a:cubicBezTo>
                    <a:pt x="6514048" y="0"/>
                    <a:pt x="6593349" y="79301"/>
                    <a:pt x="6593349" y="177124"/>
                  </a:cubicBezTo>
                  <a:lnTo>
                    <a:pt x="6593349" y="885596"/>
                  </a:lnTo>
                  <a:cubicBezTo>
                    <a:pt x="6593349" y="983419"/>
                    <a:pt x="6514048" y="1062720"/>
                    <a:pt x="6416225" y="1062720"/>
                  </a:cubicBezTo>
                  <a:lnTo>
                    <a:pt x="177124" y="1062720"/>
                  </a:lnTo>
                  <a:cubicBezTo>
                    <a:pt x="79301" y="1062720"/>
                    <a:pt x="0" y="983419"/>
                    <a:pt x="0" y="885596"/>
                  </a:cubicBezTo>
                  <a:lnTo>
                    <a:pt x="0" y="177124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5137" tIns="51878" rIns="245137" bIns="51878" numCol="1" spcCol="1270" anchor="ctr" anchorCtr="0">
              <a:noAutofit/>
            </a:bodyPr>
            <a:lstStyle/>
            <a:p>
              <a:pPr marL="0" lvl="0" indent="0" algn="ct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a-IR" sz="2000" kern="1200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توپولوژی نیم‌پل، شامل دو</a:t>
              </a:r>
              <a:r>
                <a:rPr lang="en-US" sz="1800" kern="1200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MOSFET</a:t>
              </a:r>
              <a:r>
                <a:rPr lang="en-US" sz="2000" kern="1200" dirty="0">
                  <a:latin typeface="B Nazanin" panose="00000400000000000000" pitchFamily="2" charset="-78"/>
                  <a:ea typeface="Times New Roman" panose="02020603050405020304" pitchFamily="18" charset="0"/>
                  <a:cs typeface="B Nazanin" panose="00000400000000000000" pitchFamily="2" charset="-78"/>
                </a:rPr>
                <a:t> </a:t>
              </a:r>
              <a:r>
                <a:rPr lang="fa-IR" sz="2000" kern="1200" dirty="0">
                  <a:latin typeface="B Nazanin" panose="00000400000000000000" pitchFamily="2" charset="-78"/>
                  <a:ea typeface="Times New Roman" panose="02020603050405020304" pitchFamily="18" charset="0"/>
                  <a:cs typeface="B Nazanin" panose="00000400000000000000" pitchFamily="2" charset="-78"/>
                </a:rPr>
                <a:t> به‌عنوان کلید سمت بالا و </a:t>
              </a:r>
              <a:r>
                <a:rPr lang="fa-IR" sz="2000" kern="1200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سمت پایین</a:t>
              </a:r>
              <a:endParaRPr lang="en-US" sz="20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Times New Roman" panose="02020603050405020304" pitchFamily="18" charset="0"/>
                <a:ea typeface="+mn-ea"/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490D076-68B9-430A-B96C-5B03E9003181}"/>
              </a:ext>
            </a:extLst>
          </p:cNvPr>
          <p:cNvGrpSpPr/>
          <p:nvPr/>
        </p:nvGrpSpPr>
        <p:grpSpPr>
          <a:xfrm>
            <a:off x="4813175" y="2381082"/>
            <a:ext cx="7304266" cy="1438560"/>
            <a:chOff x="4813175" y="2381082"/>
            <a:chExt cx="7304266" cy="143856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A076F4D-7B1F-4709-9166-64BF400A5C95}"/>
                </a:ext>
              </a:extLst>
            </p:cNvPr>
            <p:cNvSpPr/>
            <p:nvPr/>
          </p:nvSpPr>
          <p:spPr>
            <a:xfrm>
              <a:off x="4813175" y="2912442"/>
              <a:ext cx="7304266" cy="90720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C722015-E973-49CA-B0D4-DCA8E13B1E58}"/>
                    </a:ext>
                  </a:extLst>
                </p:cNvPr>
                <p:cNvSpPr/>
                <p:nvPr/>
              </p:nvSpPr>
              <p:spPr>
                <a:xfrm>
                  <a:off x="5169615" y="2381082"/>
                  <a:ext cx="6582611" cy="1062720"/>
                </a:xfrm>
                <a:custGeom>
                  <a:avLst/>
                  <a:gdLst>
                    <a:gd name="connsiteX0" fmla="*/ 0 w 6582611"/>
                    <a:gd name="connsiteY0" fmla="*/ 177124 h 1062720"/>
                    <a:gd name="connsiteX1" fmla="*/ 177124 w 6582611"/>
                    <a:gd name="connsiteY1" fmla="*/ 0 h 1062720"/>
                    <a:gd name="connsiteX2" fmla="*/ 6405487 w 6582611"/>
                    <a:gd name="connsiteY2" fmla="*/ 0 h 1062720"/>
                    <a:gd name="connsiteX3" fmla="*/ 6582611 w 6582611"/>
                    <a:gd name="connsiteY3" fmla="*/ 177124 h 1062720"/>
                    <a:gd name="connsiteX4" fmla="*/ 6582611 w 6582611"/>
                    <a:gd name="connsiteY4" fmla="*/ 885596 h 1062720"/>
                    <a:gd name="connsiteX5" fmla="*/ 6405487 w 6582611"/>
                    <a:gd name="connsiteY5" fmla="*/ 1062720 h 1062720"/>
                    <a:gd name="connsiteX6" fmla="*/ 177124 w 6582611"/>
                    <a:gd name="connsiteY6" fmla="*/ 1062720 h 1062720"/>
                    <a:gd name="connsiteX7" fmla="*/ 0 w 6582611"/>
                    <a:gd name="connsiteY7" fmla="*/ 885596 h 1062720"/>
                    <a:gd name="connsiteX8" fmla="*/ 0 w 6582611"/>
                    <a:gd name="connsiteY8" fmla="*/ 177124 h 1062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582611" h="1062720">
                      <a:moveTo>
                        <a:pt x="0" y="177124"/>
                      </a:moveTo>
                      <a:cubicBezTo>
                        <a:pt x="0" y="79301"/>
                        <a:pt x="79301" y="0"/>
                        <a:pt x="177124" y="0"/>
                      </a:cubicBezTo>
                      <a:lnTo>
                        <a:pt x="6405487" y="0"/>
                      </a:lnTo>
                      <a:cubicBezTo>
                        <a:pt x="6503310" y="0"/>
                        <a:pt x="6582611" y="79301"/>
                        <a:pt x="6582611" y="177124"/>
                      </a:cubicBezTo>
                      <a:lnTo>
                        <a:pt x="6582611" y="885596"/>
                      </a:lnTo>
                      <a:cubicBezTo>
                        <a:pt x="6582611" y="983419"/>
                        <a:pt x="6503310" y="1062720"/>
                        <a:pt x="6405487" y="1062720"/>
                      </a:cubicBezTo>
                      <a:lnTo>
                        <a:pt x="177124" y="1062720"/>
                      </a:lnTo>
                      <a:cubicBezTo>
                        <a:pt x="79301" y="1062720"/>
                        <a:pt x="0" y="983419"/>
                        <a:pt x="0" y="885596"/>
                      </a:cubicBezTo>
                      <a:lnTo>
                        <a:pt x="0" y="177124"/>
                      </a:lnTo>
                      <a:close/>
                    </a:path>
                  </a:pathLst>
                </a:custGeom>
                <a:scene3d>
                  <a:camera prst="orthographicFront"/>
                  <a:lightRig rig="flat" dir="t"/>
                </a:scene3d>
                <a:sp3d prstMaterial="dkEdge">
                  <a:bevelT w="8200" h="38100"/>
                </a:sp3d>
              </p:spPr>
              <p:style>
                <a:lnRef idx="0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2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1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245137" tIns="51878" rIns="245137" bIns="51878" numCol="1" spcCol="1270" anchor="ctr" anchorCtr="0">
                  <a:noAutofit/>
                </a:bodyPr>
                <a:lstStyle/>
                <a:p>
                  <a:pPr marL="0" lvl="0" indent="0" algn="ctr" defTabSz="889000" rtl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fa-IR" sz="2000" kern="1200" dirty="0">
                      <a:latin typeface="Times New Roman" panose="02020603050405020304" pitchFamily="18" charset="0"/>
                      <a:ea typeface="Times New Roman" panose="02020603050405020304" pitchFamily="18" charset="0"/>
                      <a:cs typeface="B Nazanin" panose="00000400000000000000" pitchFamily="2" charset="-78"/>
                    </a:rPr>
                    <a:t>ایجاد مسیر جریان از </a:t>
                  </a:r>
                  <a:r>
                    <a:rPr lang="en-US" sz="1800" kern="1200" dirty="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  <a:cs typeface="B Nazanin" panose="00000400000000000000" pitchFamily="2" charset="-78"/>
                    </a:rPr>
                    <a:t>MOSFET</a:t>
                  </a:r>
                  <a:r>
                    <a:rPr lang="fa-IR" sz="2000" kern="1200" dirty="0">
                      <a:latin typeface="Times New Roman" panose="02020603050405020304" pitchFamily="18" charset="0"/>
                      <a:ea typeface="Times New Roman" panose="02020603050405020304" pitchFamily="18" charset="0"/>
                      <a:cs typeface="B Nazanin" panose="00000400000000000000" pitchFamily="2" charset="-78"/>
                    </a:rPr>
                    <a:t>، خازن لینک</a:t>
                  </a:r>
                  <a:r>
                    <a:rPr lang="en-US" sz="1800" kern="1200" dirty="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  <a:cs typeface="B Nazanin" panose="00000400000000000000" pitchFamily="2" charset="-78"/>
                    </a:rPr>
                    <a:t>DC</a:t>
                  </a:r>
                  <a:r>
                    <a:rPr lang="en-US" sz="2000" kern="1200" dirty="0">
                      <a:latin typeface="B Nazanin" panose="00000400000000000000" pitchFamily="2" charset="-78"/>
                      <a:ea typeface="Times New Roman" panose="02020603050405020304" pitchFamily="18" charset="0"/>
                      <a:cs typeface="B Nazanin" panose="00000400000000000000" pitchFamily="2" charset="-78"/>
                    </a:rPr>
                    <a:t> </a:t>
                  </a:r>
                  <a:r>
                    <a:rPr lang="fa-IR" sz="2000" kern="1200" dirty="0">
                      <a:latin typeface="B Nazanin" panose="00000400000000000000" pitchFamily="2" charset="-78"/>
                      <a:ea typeface="Times New Roman" panose="02020603050405020304" pitchFamily="18" charset="0"/>
                      <a:cs typeface="B Nazanin" panose="00000400000000000000" pitchFamily="2" charset="-78"/>
                    </a:rPr>
                    <a:t> و بار و در نتیجه، </a:t>
                  </a:r>
                  <a:r>
                    <a:rPr lang="fa-IR" sz="2000" kern="1200" dirty="0">
                      <a:latin typeface="Times New Roman" panose="02020603050405020304" pitchFamily="18" charset="0"/>
                      <a:ea typeface="Times New Roman" panose="02020603050405020304" pitchFamily="18" charset="0"/>
                      <a:cs typeface="B Nazanin" panose="00000400000000000000" pitchFamily="2" charset="-78"/>
                    </a:rPr>
                    <a:t>ذخیره‌شدن انرژی در اندوکتانس‌های پراکنده </a:t>
                  </a:r>
                  <a:r>
                    <a:rPr lang="fa-IR" sz="2000" kern="1200" dirty="0">
                      <a:latin typeface="B Nazanin" panose="00000400000000000000" pitchFamily="2" charset="-78"/>
                      <a:ea typeface="Times New Roman" panose="02020603050405020304" pitchFamily="18" charset="0"/>
                      <a:cs typeface="B Nazanin" panose="00000400000000000000" pitchFamily="2" charset="-78"/>
                    </a:rPr>
                    <a:t>به اندازه</a:t>
                  </a:r>
                  <a14:m>
                    <m:oMath xmlns:m="http://schemas.openxmlformats.org/officeDocument/2006/math">
                      <m:r>
                        <a:rPr lang="en-US" sz="1800" i="1" kern="1200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m:t>𝐸</m:t>
                      </m:r>
                      <m:r>
                        <a:rPr lang="en-US" sz="1800" i="1" kern="1200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m:t>=</m:t>
                      </m:r>
                      <m:f>
                        <m:fPr>
                          <m:ctrlPr>
                            <a:rPr lang="en-US" sz="1800" i="1" kern="120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B Nazanin" panose="00000400000000000000" pitchFamily="2" charset="-78"/>
                            </a:rPr>
                          </m:ctrlPr>
                        </m:fPr>
                        <m:num>
                          <m:r>
                            <a:rPr lang="en-US" sz="1800" i="1" kern="120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B Nazanin" panose="00000400000000000000" pitchFamily="2" charset="-78"/>
                            </a:rPr>
                            <m:t>1</m:t>
                          </m:r>
                        </m:num>
                        <m:den>
                          <m:r>
                            <a:rPr lang="en-US" sz="1800" i="1" kern="120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B Nazanin" panose="00000400000000000000" pitchFamily="2" charset="-78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sz="1800" i="1" kern="120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B Nazanin" panose="00000400000000000000" pitchFamily="2" charset="-78"/>
                            </a:rPr>
                          </m:ctrlPr>
                        </m:sSubPr>
                        <m:e>
                          <m:r>
                            <a:rPr lang="en-US" sz="1800" i="1" kern="120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B Nazanin" panose="00000400000000000000" pitchFamily="2" charset="-78"/>
                            </a:rPr>
                            <m:t>𝐿</m:t>
                          </m:r>
                        </m:e>
                        <m:sub>
                          <m:r>
                            <a:rPr lang="en-US" sz="1800" i="1" kern="120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B Nazanin" panose="00000400000000000000" pitchFamily="2" charset="-78"/>
                            </a:rPr>
                            <m:t>𝑀𝐴𝐼𝑁</m:t>
                          </m:r>
                        </m:sub>
                      </m:sSub>
                      <m:sSup>
                        <m:sSupPr>
                          <m:ctrlPr>
                            <a:rPr lang="en-US" sz="1800" i="1" kern="120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B Nazanin" panose="00000400000000000000" pitchFamily="2" charset="-78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en-US" sz="1800" i="1" kern="1200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B Nazanin" panose="00000400000000000000" pitchFamily="2" charset="-78"/>
                                </a:rPr>
                              </m:ctrlPr>
                            </m:sSubPr>
                            <m:e>
                              <m:r>
                                <a:rPr lang="en-US" sz="1800" i="1" kern="1200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B Nazanin" panose="00000400000000000000" pitchFamily="2" charset="-78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1800" i="1" kern="1200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B Nazanin" panose="00000400000000000000" pitchFamily="2" charset="-78"/>
                                </a:rPr>
                                <m:t>𝑀𝐴𝐼𝑁</m:t>
                              </m:r>
                            </m:sub>
                          </m:sSub>
                        </m:e>
                        <m:sup>
                          <m:r>
                            <a:rPr lang="en-US" sz="1800" i="1" kern="120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B Nazanin" panose="00000400000000000000" pitchFamily="2" charset="-78"/>
                            </a:rPr>
                            <m:t>2</m:t>
                          </m:r>
                        </m:sup>
                      </m:sSup>
                    </m:oMath>
                  </a14:m>
                  <a:r>
                    <a:rPr lang="en-US" sz="1800" kern="1200" dirty="0">
                      <a:latin typeface="B Nazanin" panose="00000400000000000000" pitchFamily="2" charset="-78"/>
                      <a:ea typeface="Times New Roman" panose="02020603050405020304" pitchFamily="18" charset="0"/>
                      <a:cs typeface="B Nazanin" panose="00000400000000000000" pitchFamily="2" charset="-78"/>
                    </a:rPr>
                    <a:t> </a:t>
                  </a:r>
                  <a:endParaRPr lang="en-US" sz="1800" kern="1200" dirty="0"/>
                </a:p>
              </p:txBody>
            </p:sp>
          </mc:Choice>
          <mc:Fallback xmlns=""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C722015-E973-49CA-B0D4-DCA8E13B1E5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69615" y="2381082"/>
                  <a:ext cx="6582611" cy="1062720"/>
                </a:xfrm>
                <a:custGeom>
                  <a:avLst/>
                  <a:gdLst>
                    <a:gd name="connsiteX0" fmla="*/ 0 w 6582611"/>
                    <a:gd name="connsiteY0" fmla="*/ 177124 h 1062720"/>
                    <a:gd name="connsiteX1" fmla="*/ 177124 w 6582611"/>
                    <a:gd name="connsiteY1" fmla="*/ 0 h 1062720"/>
                    <a:gd name="connsiteX2" fmla="*/ 6405487 w 6582611"/>
                    <a:gd name="connsiteY2" fmla="*/ 0 h 1062720"/>
                    <a:gd name="connsiteX3" fmla="*/ 6582611 w 6582611"/>
                    <a:gd name="connsiteY3" fmla="*/ 177124 h 1062720"/>
                    <a:gd name="connsiteX4" fmla="*/ 6582611 w 6582611"/>
                    <a:gd name="connsiteY4" fmla="*/ 885596 h 1062720"/>
                    <a:gd name="connsiteX5" fmla="*/ 6405487 w 6582611"/>
                    <a:gd name="connsiteY5" fmla="*/ 1062720 h 1062720"/>
                    <a:gd name="connsiteX6" fmla="*/ 177124 w 6582611"/>
                    <a:gd name="connsiteY6" fmla="*/ 1062720 h 1062720"/>
                    <a:gd name="connsiteX7" fmla="*/ 0 w 6582611"/>
                    <a:gd name="connsiteY7" fmla="*/ 885596 h 1062720"/>
                    <a:gd name="connsiteX8" fmla="*/ 0 w 6582611"/>
                    <a:gd name="connsiteY8" fmla="*/ 177124 h 1062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582611" h="1062720">
                      <a:moveTo>
                        <a:pt x="0" y="177124"/>
                      </a:moveTo>
                      <a:cubicBezTo>
                        <a:pt x="0" y="79301"/>
                        <a:pt x="79301" y="0"/>
                        <a:pt x="177124" y="0"/>
                      </a:cubicBezTo>
                      <a:lnTo>
                        <a:pt x="6405487" y="0"/>
                      </a:lnTo>
                      <a:cubicBezTo>
                        <a:pt x="6503310" y="0"/>
                        <a:pt x="6582611" y="79301"/>
                        <a:pt x="6582611" y="177124"/>
                      </a:cubicBezTo>
                      <a:lnTo>
                        <a:pt x="6582611" y="885596"/>
                      </a:lnTo>
                      <a:cubicBezTo>
                        <a:pt x="6582611" y="983419"/>
                        <a:pt x="6503310" y="1062720"/>
                        <a:pt x="6405487" y="1062720"/>
                      </a:cubicBezTo>
                      <a:lnTo>
                        <a:pt x="177124" y="1062720"/>
                      </a:lnTo>
                      <a:cubicBezTo>
                        <a:pt x="79301" y="1062720"/>
                        <a:pt x="0" y="983419"/>
                        <a:pt x="0" y="885596"/>
                      </a:cubicBezTo>
                      <a:lnTo>
                        <a:pt x="0" y="177124"/>
                      </a:lnTo>
                      <a:close/>
                    </a:path>
                  </a:pathLst>
                </a:cu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FF25EE4-87A0-4FC8-980C-D2FCE8A91B1D}"/>
              </a:ext>
            </a:extLst>
          </p:cNvPr>
          <p:cNvGrpSpPr/>
          <p:nvPr/>
        </p:nvGrpSpPr>
        <p:grpSpPr>
          <a:xfrm>
            <a:off x="4813175" y="4014042"/>
            <a:ext cx="7304266" cy="1438560"/>
            <a:chOff x="4813175" y="4014042"/>
            <a:chExt cx="7304266" cy="143856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EAA297-E383-4BF5-9655-1EAE116520F0}"/>
                </a:ext>
              </a:extLst>
            </p:cNvPr>
            <p:cNvSpPr/>
            <p:nvPr/>
          </p:nvSpPr>
          <p:spPr>
            <a:xfrm>
              <a:off x="4813175" y="4545402"/>
              <a:ext cx="7304266" cy="90720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0AF864E-9E9F-4EA1-9CF4-80C8A4C0B880}"/>
                    </a:ext>
                  </a:extLst>
                </p:cNvPr>
                <p:cNvSpPr/>
                <p:nvPr/>
              </p:nvSpPr>
              <p:spPr>
                <a:xfrm>
                  <a:off x="5240021" y="4014042"/>
                  <a:ext cx="6512206" cy="1062720"/>
                </a:xfrm>
                <a:custGeom>
                  <a:avLst/>
                  <a:gdLst>
                    <a:gd name="connsiteX0" fmla="*/ 0 w 6512206"/>
                    <a:gd name="connsiteY0" fmla="*/ 177124 h 1062720"/>
                    <a:gd name="connsiteX1" fmla="*/ 177124 w 6512206"/>
                    <a:gd name="connsiteY1" fmla="*/ 0 h 1062720"/>
                    <a:gd name="connsiteX2" fmla="*/ 6335082 w 6512206"/>
                    <a:gd name="connsiteY2" fmla="*/ 0 h 1062720"/>
                    <a:gd name="connsiteX3" fmla="*/ 6512206 w 6512206"/>
                    <a:gd name="connsiteY3" fmla="*/ 177124 h 1062720"/>
                    <a:gd name="connsiteX4" fmla="*/ 6512206 w 6512206"/>
                    <a:gd name="connsiteY4" fmla="*/ 885596 h 1062720"/>
                    <a:gd name="connsiteX5" fmla="*/ 6335082 w 6512206"/>
                    <a:gd name="connsiteY5" fmla="*/ 1062720 h 1062720"/>
                    <a:gd name="connsiteX6" fmla="*/ 177124 w 6512206"/>
                    <a:gd name="connsiteY6" fmla="*/ 1062720 h 1062720"/>
                    <a:gd name="connsiteX7" fmla="*/ 0 w 6512206"/>
                    <a:gd name="connsiteY7" fmla="*/ 885596 h 1062720"/>
                    <a:gd name="connsiteX8" fmla="*/ 0 w 6512206"/>
                    <a:gd name="connsiteY8" fmla="*/ 177124 h 1062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512206" h="1062720">
                      <a:moveTo>
                        <a:pt x="0" y="177124"/>
                      </a:moveTo>
                      <a:cubicBezTo>
                        <a:pt x="0" y="79301"/>
                        <a:pt x="79301" y="0"/>
                        <a:pt x="177124" y="0"/>
                      </a:cubicBezTo>
                      <a:lnTo>
                        <a:pt x="6335082" y="0"/>
                      </a:lnTo>
                      <a:cubicBezTo>
                        <a:pt x="6432905" y="0"/>
                        <a:pt x="6512206" y="79301"/>
                        <a:pt x="6512206" y="177124"/>
                      </a:cubicBezTo>
                      <a:lnTo>
                        <a:pt x="6512206" y="885596"/>
                      </a:lnTo>
                      <a:cubicBezTo>
                        <a:pt x="6512206" y="983419"/>
                        <a:pt x="6432905" y="1062720"/>
                        <a:pt x="6335082" y="1062720"/>
                      </a:cubicBezTo>
                      <a:lnTo>
                        <a:pt x="177124" y="1062720"/>
                      </a:lnTo>
                      <a:cubicBezTo>
                        <a:pt x="79301" y="1062720"/>
                        <a:pt x="0" y="983419"/>
                        <a:pt x="0" y="885596"/>
                      </a:cubicBezTo>
                      <a:lnTo>
                        <a:pt x="0" y="177124"/>
                      </a:lnTo>
                      <a:close/>
                    </a:path>
                  </a:pathLst>
                </a:custGeom>
                <a:scene3d>
                  <a:camera prst="orthographicFront"/>
                  <a:lightRig rig="flat" dir="t"/>
                </a:scene3d>
                <a:sp3d prstMaterial="dkEdge">
                  <a:bevelT w="8200" h="38100"/>
                </a:sp3d>
              </p:spPr>
              <p:style>
                <a:lnRef idx="0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2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1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245137" tIns="51878" rIns="245137" bIns="51878" numCol="1" spcCol="1270" anchor="ctr" anchorCtr="0">
                  <a:noAutofit/>
                </a:bodyPr>
                <a:lstStyle/>
                <a:p>
                  <a:pPr marL="0" lvl="0" indent="0" algn="ctr" defTabSz="889000" rtl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fa-IR" sz="2000" kern="1200" dirty="0">
                      <a:latin typeface="Times New Roman" panose="02020603050405020304" pitchFamily="18" charset="0"/>
                      <a:ea typeface="Times New Roman" panose="02020603050405020304" pitchFamily="18" charset="0"/>
                      <a:cs typeface="B Nazanin" panose="00000400000000000000" pitchFamily="2" charset="-78"/>
                    </a:rPr>
                    <a:t>تشکیل مدار تشدید با خازن‌های پارازیتی </a:t>
                  </a:r>
                  <a:r>
                    <a:rPr lang="en-US" kern="1200" dirty="0">
                      <a:latin typeface="Times New Roman" panose="02020603050405020304" pitchFamily="18" charset="0"/>
                      <a:ea typeface="Times New Roman" panose="02020603050405020304" pitchFamily="18" charset="0"/>
                      <a:cs typeface="B Nazanin" panose="00000400000000000000" pitchFamily="2" charset="-78"/>
                    </a:rPr>
                    <a:t>MOSFET</a:t>
                  </a:r>
                  <a:r>
                    <a:rPr lang="fa-IR" sz="2000" kern="1200" dirty="0">
                      <a:latin typeface="Times New Roman" panose="02020603050405020304" pitchFamily="18" charset="0"/>
                      <a:ea typeface="Times New Roman" panose="02020603050405020304" pitchFamily="18" charset="0"/>
                      <a:cs typeface="B Nazanin" panose="00000400000000000000" pitchFamily="2" charset="-78"/>
                    </a:rPr>
                    <a:t> با فرکانس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800" i="1" kern="120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 kern="1200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en-US" sz="1800" i="1" kern="1200">
                              <a:latin typeface="Cambria Math" panose="02040503050406030204" pitchFamily="18" charset="0"/>
                            </a:rPr>
                            <m:t>𝑆𝑈𝑅𝐺𝐸</m:t>
                          </m:r>
                        </m:sub>
                      </m:sSub>
                      <m:r>
                        <a:rPr lang="en-US" sz="1800" i="0" kern="120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i="1" kern="120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0" kern="12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1800" i="1" kern="120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en-US" sz="1800" i="1" kern="120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 kern="1200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en-US" sz="1800" i="1" kern="1200">
                                      <a:latin typeface="Cambria Math" panose="02040503050406030204" pitchFamily="18" charset="0"/>
                                    </a:rPr>
                                    <m:t>𝑀𝐴𝐼𝑁</m:t>
                                  </m:r>
                                </m:sub>
                              </m:sSub>
                              <m:r>
                                <a:rPr lang="en-US" sz="1800" i="0" kern="120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800" i="1" kern="120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 kern="1200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1800" i="1" kern="1200">
                                      <a:latin typeface="Cambria Math" panose="02040503050406030204" pitchFamily="18" charset="0"/>
                                    </a:rPr>
                                    <m:t>𝑜𝑠𝑠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</m:oMath>
                  </a14:m>
                  <a:r>
                    <a:rPr lang="fa-IR" sz="2000" kern="1200" dirty="0">
                      <a:latin typeface="Times New Roman" panose="02020603050405020304" pitchFamily="18" charset="0"/>
                      <a:ea typeface="Times New Roman" panose="02020603050405020304" pitchFamily="18" charset="0"/>
                      <a:cs typeface="B Nazanin" panose="00000400000000000000" pitchFamily="2" charset="-78"/>
                    </a:rPr>
                    <a:t>  و در نتیجه ایجاد جریان جهشی</a:t>
                  </a:r>
                  <a:endParaRPr lang="en-US" sz="2000" kern="1200" dirty="0">
                    <a:solidFill>
                      <a:srgbClr val="000000">
                        <a:hueOff val="0"/>
                        <a:satOff val="0"/>
                        <a:lumOff val="0"/>
                        <a:alphaOff val="0"/>
                      </a:srgbClr>
                    </a:solidFill>
                    <a:latin typeface="Times New Roman" panose="02020603050405020304" pitchFamily="18" charset="0"/>
                    <a:ea typeface="+mn-ea"/>
                    <a:cs typeface="B Nazanin" panose="00000400000000000000" pitchFamily="2" charset="-78"/>
                  </a:endParaRPr>
                </a:p>
              </p:txBody>
            </p:sp>
          </mc:Choice>
          <mc:Fallback xmlns=""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0AF864E-9E9F-4EA1-9CF4-80C8A4C0B88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40021" y="4014042"/>
                  <a:ext cx="6512206" cy="1062720"/>
                </a:xfrm>
                <a:custGeom>
                  <a:avLst/>
                  <a:gdLst>
                    <a:gd name="connsiteX0" fmla="*/ 0 w 6512206"/>
                    <a:gd name="connsiteY0" fmla="*/ 177124 h 1062720"/>
                    <a:gd name="connsiteX1" fmla="*/ 177124 w 6512206"/>
                    <a:gd name="connsiteY1" fmla="*/ 0 h 1062720"/>
                    <a:gd name="connsiteX2" fmla="*/ 6335082 w 6512206"/>
                    <a:gd name="connsiteY2" fmla="*/ 0 h 1062720"/>
                    <a:gd name="connsiteX3" fmla="*/ 6512206 w 6512206"/>
                    <a:gd name="connsiteY3" fmla="*/ 177124 h 1062720"/>
                    <a:gd name="connsiteX4" fmla="*/ 6512206 w 6512206"/>
                    <a:gd name="connsiteY4" fmla="*/ 885596 h 1062720"/>
                    <a:gd name="connsiteX5" fmla="*/ 6335082 w 6512206"/>
                    <a:gd name="connsiteY5" fmla="*/ 1062720 h 1062720"/>
                    <a:gd name="connsiteX6" fmla="*/ 177124 w 6512206"/>
                    <a:gd name="connsiteY6" fmla="*/ 1062720 h 1062720"/>
                    <a:gd name="connsiteX7" fmla="*/ 0 w 6512206"/>
                    <a:gd name="connsiteY7" fmla="*/ 885596 h 1062720"/>
                    <a:gd name="connsiteX8" fmla="*/ 0 w 6512206"/>
                    <a:gd name="connsiteY8" fmla="*/ 177124 h 1062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512206" h="1062720">
                      <a:moveTo>
                        <a:pt x="0" y="177124"/>
                      </a:moveTo>
                      <a:cubicBezTo>
                        <a:pt x="0" y="79301"/>
                        <a:pt x="79301" y="0"/>
                        <a:pt x="177124" y="0"/>
                      </a:cubicBezTo>
                      <a:lnTo>
                        <a:pt x="6335082" y="0"/>
                      </a:lnTo>
                      <a:cubicBezTo>
                        <a:pt x="6432905" y="0"/>
                        <a:pt x="6512206" y="79301"/>
                        <a:pt x="6512206" y="177124"/>
                      </a:cubicBezTo>
                      <a:lnTo>
                        <a:pt x="6512206" y="885596"/>
                      </a:lnTo>
                      <a:cubicBezTo>
                        <a:pt x="6512206" y="983419"/>
                        <a:pt x="6432905" y="1062720"/>
                        <a:pt x="6335082" y="1062720"/>
                      </a:cubicBezTo>
                      <a:lnTo>
                        <a:pt x="177124" y="1062720"/>
                      </a:lnTo>
                      <a:cubicBezTo>
                        <a:pt x="79301" y="1062720"/>
                        <a:pt x="0" y="983419"/>
                        <a:pt x="0" y="885596"/>
                      </a:cubicBezTo>
                      <a:lnTo>
                        <a:pt x="0" y="177124"/>
                      </a:lnTo>
                      <a:close/>
                    </a:path>
                  </a:pathLst>
                </a:cu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8924297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A1C89D8-AA5D-4C4C-9A93-3BE406A81409}"/>
              </a:ext>
            </a:extLst>
          </p:cNvPr>
          <p:cNvGrpSpPr/>
          <p:nvPr/>
        </p:nvGrpSpPr>
        <p:grpSpPr>
          <a:xfrm>
            <a:off x="18384" y="430344"/>
            <a:ext cx="5953084" cy="5844035"/>
            <a:chOff x="18384" y="430344"/>
            <a:chExt cx="5953084" cy="584403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0325DABB-327E-47F6-BFC6-1609131798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5" r="847"/>
            <a:stretch/>
          </p:blipFill>
          <p:spPr>
            <a:xfrm>
              <a:off x="18384" y="430344"/>
              <a:ext cx="5953084" cy="5562600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547C1EA-E1D2-4D6A-A25D-42ACA218370E}"/>
                </a:ext>
              </a:extLst>
            </p:cNvPr>
            <p:cNvSpPr/>
            <p:nvPr/>
          </p:nvSpPr>
          <p:spPr>
            <a:xfrm>
              <a:off x="658388" y="5885683"/>
              <a:ext cx="4673075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تصویر 2 شکل‌موج </a:t>
              </a:r>
              <a:r>
                <a:rPr lang="en-US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Surge</a:t>
              </a:r>
              <a:r>
                <a:rPr lang="fa-IR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 </a:t>
              </a:r>
              <a:r>
                <a:rPr lang="fa-IR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برای ترانزیستور </a:t>
              </a:r>
              <a:r>
                <a:rPr lang="en-US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SCT2080KE</a:t>
              </a:r>
              <a:r>
                <a:rPr lang="fa-IR" sz="16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rPr>
                <a:t> </a:t>
              </a:r>
              <a:endPara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222CD86A-5CA8-4BAE-8C24-B16DD0C5678E}"/>
              </a:ext>
            </a:extLst>
          </p:cNvPr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rtl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atin typeface="Times New Roman" panose="02020603050405020304" pitchFamily="18" charset="0"/>
                <a:cs typeface="B Nazanin" pitchFamily="2" charset="-78"/>
              </a:rPr>
              <a:t>4</a:t>
            </a:r>
            <a:endParaRPr lang="en-US" sz="2000" dirty="0">
              <a:latin typeface="Times New Roman" panose="02020603050405020304" pitchFamily="18" charset="0"/>
              <a:cs typeface="B Nazanin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2A51B6-1FB9-431D-9BEA-996BED206395}"/>
              </a:ext>
            </a:extLst>
          </p:cNvPr>
          <p:cNvSpPr/>
          <p:nvPr/>
        </p:nvSpPr>
        <p:spPr>
          <a:xfrm>
            <a:off x="5460247" y="-24268"/>
            <a:ext cx="1271502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ولتاژ جهشی</a:t>
            </a:r>
            <a:endParaRPr lang="en-US" sz="2000" b="1" dirty="0">
              <a:latin typeface="Times New Roman" panose="02020603050405020304" pitchFamily="18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1347612-E6C1-4A1F-B209-91A489AF0E28}"/>
                  </a:ext>
                </a:extLst>
              </p:cNvPr>
              <p:cNvSpPr/>
              <p:nvPr/>
            </p:nvSpPr>
            <p:spPr>
              <a:xfrm>
                <a:off x="8006575" y="799516"/>
                <a:ext cx="371541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اعمال </a:t>
                </a:r>
                <a:r>
                  <a:rPr lang="fa-IR" sz="2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۸۰۰ </a:t>
                </a:r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ولت</a:t>
                </a:r>
                <a:r>
                  <a:rPr lang="fa-IR" sz="2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 </a:t>
                </a:r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به ترمینال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𝐻𝑉</m:t>
                        </m:r>
                      </m:e>
                      <m:sub>
                        <m:r>
                          <a:rPr lang="en-US" i="1" baseline="-250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𝑑𝑐</m:t>
                        </m:r>
                      </m:sub>
                    </m:sSub>
                  </m:oMath>
                </a14:m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 در آزمایش</a:t>
                </a:r>
                <a:endParaRPr lang="en-US" sz="200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1347612-E6C1-4A1F-B209-91A489AF0E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6575" y="799516"/>
                <a:ext cx="3715410" cy="400110"/>
              </a:xfrm>
              <a:prstGeom prst="rect">
                <a:avLst/>
              </a:prstGeom>
              <a:blipFill>
                <a:blip r:embed="rId3"/>
                <a:stretch>
                  <a:fillRect t="-4545" r="-1639" b="-287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EE8C38AA-E0D6-47E7-9DBB-0A64FEF41C99}"/>
                  </a:ext>
                </a:extLst>
              </p:cNvPr>
              <p:cNvSpPr/>
              <p:nvPr/>
            </p:nvSpPr>
            <p:spPr>
              <a:xfrm>
                <a:off x="6391772" y="1930659"/>
                <a:ext cx="5408272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ولتاژ جهشی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𝐷𝑆</m:t>
                        </m:r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_</m:t>
                        </m:r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𝑆𝑈𝑅𝐺𝐸</m:t>
                        </m:r>
                      </m:sub>
                    </m:sSub>
                  </m:oMath>
                </a14:m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 به </a:t>
                </a:r>
                <a:r>
                  <a:rPr lang="fa-IR" sz="2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۹۶۱</a:t>
                </a:r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 ولت و فرکانس نوسان </a:t>
                </a:r>
                <a:r>
                  <a:rPr lang="fa-IR" sz="2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۳۳</a:t>
                </a:r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 مگاهرتز</a:t>
                </a: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EE8C38AA-E0D6-47E7-9DBB-0A64FEF41C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1772" y="1930659"/>
                <a:ext cx="5408272" cy="400110"/>
              </a:xfrm>
              <a:prstGeom prst="rect">
                <a:avLst/>
              </a:prstGeom>
              <a:blipFill>
                <a:blip r:embed="rId4"/>
                <a:stretch>
                  <a:fillRect l="-1240" t="-7692" r="-1127" b="-2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6FE18149-E7E2-4771-B33E-874072FFFCFA}"/>
                  </a:ext>
                </a:extLst>
              </p:cNvPr>
              <p:cNvSpPr/>
              <p:nvPr/>
            </p:nvSpPr>
            <p:spPr>
              <a:xfrm>
                <a:off x="7121115" y="3061802"/>
                <a:ext cx="467892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مقدار اندوکتانس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𝐿</m:t>
                        </m:r>
                      </m:e>
                      <m:sub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𝑀𝐴𝐼𝑁</m:t>
                        </m:r>
                      </m:sub>
                    </m:sSub>
                  </m:oMath>
                </a14:m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 برای مدار برابر با </a:t>
                </a:r>
                <a:r>
                  <a:rPr lang="fa-IR" sz="2000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۱۱۰</a:t>
                </a:r>
                <a:r>
                  <a:rPr lang="fa-I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 نانوهانری</a:t>
                </a:r>
                <a:endParaRPr lang="en-US" sz="2000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6FE18149-E7E2-4771-B33E-874072FFFCF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1115" y="3061802"/>
                <a:ext cx="4678929" cy="400110"/>
              </a:xfrm>
              <a:prstGeom prst="rect">
                <a:avLst/>
              </a:prstGeom>
              <a:blipFill>
                <a:blip r:embed="rId5"/>
                <a:stretch>
                  <a:fillRect l="-1302" t="-4545" r="-1302" b="-287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984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EDC8DF9-6F33-4146-AE4E-6DD09CC7F7DE}"/>
              </a:ext>
            </a:extLst>
          </p:cNvPr>
          <p:cNvGrpSpPr/>
          <p:nvPr/>
        </p:nvGrpSpPr>
        <p:grpSpPr>
          <a:xfrm>
            <a:off x="988893" y="2532841"/>
            <a:ext cx="5653204" cy="3376436"/>
            <a:chOff x="988893" y="2532841"/>
            <a:chExt cx="5653204" cy="337643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id="{4844744D-F21A-4580-BB41-F33DE0A720F9}"/>
                    </a:ext>
                  </a:extLst>
                </p:cNvPr>
                <p:cNvSpPr/>
                <p:nvPr/>
              </p:nvSpPr>
              <p:spPr>
                <a:xfrm>
                  <a:off x="1032805" y="2532841"/>
                  <a:ext cx="5609292" cy="65601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  <m:r>
                          <a:rPr lang="en-US" i="0">
                            <a:latin typeface="Cambria Math" panose="02040503050406030204" pitchFamily="18" charset="0"/>
                          </a:rPr>
                          <m:t>=</m:t>
                        </m:r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𝐻𝑉𝐷𝐶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type m:val="lin"/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𝜔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𝑂𝐹𝐹</m:t>
                                        </m:r>
                                      </m:sub>
                                    </m:sSub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𝑀𝐴𝐼𝑁</m:t>
                                        </m:r>
                                      </m:sub>
                                    </m:sSub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𝑉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𝐻𝑉𝐷𝐶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id="{4844744D-F21A-4580-BB41-F33DE0A720F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2805" y="2532841"/>
                  <a:ext cx="5609292" cy="656013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Rectangle 3">
                  <a:extLst>
                    <a:ext uri="{FF2B5EF4-FFF2-40B4-BE49-F238E27FC236}">
                      <a16:creationId xmlns:a16="http://schemas.microsoft.com/office/drawing/2014/main" id="{85110349-D017-4E11-89CC-B6C0F6C1A47E}"/>
                    </a:ext>
                  </a:extLst>
                </p:cNvPr>
                <p:cNvSpPr/>
                <p:nvPr/>
              </p:nvSpPr>
              <p:spPr>
                <a:xfrm>
                  <a:off x="1032805" y="3380359"/>
                  <a:ext cx="4771563" cy="66005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>
                            <a:latin typeface="Cambria Math" panose="02040503050406030204" pitchFamily="18" charset="0"/>
                          </a:rPr>
                          <m:t>𝜑</m:t>
                        </m:r>
                        <m:r>
                          <a:rPr lang="en-US" i="0">
                            <a:latin typeface="Cambria Math" panose="02040503050406030204" pitchFamily="18" charset="0"/>
                          </a:rPr>
                          <m:t>=</m:t>
                        </m:r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i="0">
                                    <a:latin typeface="Cambria Math" panose="02040503050406030204" pitchFamily="18" charset="0"/>
                                  </a:rPr>
                                  <m:t>tan</m:t>
                                </m:r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p>
                            </m:sSup>
                          </m:fName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𝐻𝑉𝐷𝐶</m:t>
                                    </m:r>
                                  </m:sub>
                                </m:sSub>
                              </m:num>
                              <m:den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type m:val="lin"/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𝜔</m:t>
                                        </m:r>
                                      </m:den>
                                    </m:f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)∗(</m:t>
                                    </m:r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𝑂𝐹𝐹</m:t>
                                        </m:r>
                                      </m:sub>
                                    </m:sSub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𝑀𝐴𝐼𝑁</m:t>
                                        </m:r>
                                      </m:sub>
                                    </m:sSub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𝑉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𝐻𝑉𝐷𝐶</m:t>
                                        </m:r>
                                      </m:sub>
                                    </m:sSub>
                                  </m:e>
                                </m:d>
                              </m:den>
                            </m:f>
                          </m:e>
                        </m:func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4" name="Rectangle 3">
                  <a:extLst>
                    <a:ext uri="{FF2B5EF4-FFF2-40B4-BE49-F238E27FC236}">
                      <a16:creationId xmlns:a16="http://schemas.microsoft.com/office/drawing/2014/main" id="{85110349-D017-4E11-89CC-B6C0F6C1A47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2805" y="3380359"/>
                  <a:ext cx="4771563" cy="66005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41234A90-D930-4646-8253-B7A41363FA56}"/>
                    </a:ext>
                  </a:extLst>
                </p:cNvPr>
                <p:cNvSpPr/>
                <p:nvPr/>
              </p:nvSpPr>
              <p:spPr>
                <a:xfrm>
                  <a:off x="1032805" y="4232108"/>
                  <a:ext cx="2118337" cy="65986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i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𝑂𝐹𝐹</m:t>
                                </m:r>
                              </m:sub>
                            </m:sSub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𝑜𝑠𝑠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41234A90-D930-4646-8253-B7A41363FA5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2805" y="4232108"/>
                  <a:ext cx="2118337" cy="659861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73BABECB-1F69-47AE-B40B-E7A7E3A6CC9D}"/>
                    </a:ext>
                  </a:extLst>
                </p:cNvPr>
                <p:cNvSpPr/>
                <p:nvPr/>
              </p:nvSpPr>
              <p:spPr>
                <a:xfrm>
                  <a:off x="988893" y="4739341"/>
                  <a:ext cx="5107104" cy="116993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𝑆𝑈𝑅𝐺𝐸</m:t>
                            </m:r>
                          </m:sub>
                        </m:sSub>
                        <m:r>
                          <a:rPr lang="en-US" i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𝑀𝐴𝐼𝑁</m:t>
                                    </m:r>
                                  </m:sub>
                                </m:sSub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𝑜𝑠𝑠</m:t>
                                    </m:r>
                                  </m:sub>
                                </m:sSub>
                              </m:e>
                            </m:rad>
                          </m:den>
                        </m:f>
                        <m:r>
                          <a:rPr lang="en-US" i="0">
                            <a:latin typeface="Cambria Math" panose="02040503050406030204" pitchFamily="18" charset="0"/>
                          </a:rPr>
                          <m:t>∗</m:t>
                        </m:r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f>
                                              <m:fPr>
                                                <m:type m:val="lin"/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sSub>
                                                  <m:sSubPr>
                                                    <m:ctrlPr>
                                                      <a:rPr lang="en-US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𝐿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𝑀𝐴𝐼𝑁</m:t>
                                                    </m:r>
                                                  </m:sub>
                                                </m:sSub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𝐶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𝑜𝑠𝑠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en-US" i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𝑅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𝑂𝐹𝐹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73BABECB-1F69-47AE-B40B-E7A7E3A6CC9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8893" y="4739341"/>
                  <a:ext cx="5107104" cy="1169936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BCBFC960-3A38-4443-BFCE-6D5E525650B8}"/>
              </a:ext>
            </a:extLst>
          </p:cNvPr>
          <p:cNvSpPr/>
          <p:nvPr/>
        </p:nvSpPr>
        <p:spPr>
          <a:xfrm>
            <a:off x="10455049" y="1894977"/>
            <a:ext cx="853119" cy="3558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600" b="1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که در آن: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B117C02-0A95-49B6-85F8-1BDE2E5F70B8}"/>
              </a:ext>
            </a:extLst>
          </p:cNvPr>
          <p:cNvGrpSpPr/>
          <p:nvPr/>
        </p:nvGrpSpPr>
        <p:grpSpPr>
          <a:xfrm>
            <a:off x="1032805" y="1032627"/>
            <a:ext cx="10403975" cy="730521"/>
            <a:chOff x="1032805" y="1032627"/>
            <a:chExt cx="10403975" cy="73052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638D6486-DFD6-4CC6-9DE1-F608A690EDDC}"/>
                    </a:ext>
                  </a:extLst>
                </p:cNvPr>
                <p:cNvSpPr/>
                <p:nvPr/>
              </p:nvSpPr>
              <p:spPr>
                <a:xfrm>
                  <a:off x="1032805" y="1032627"/>
                  <a:ext cx="4852610" cy="73052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𝐷𝑆</m:t>
                            </m:r>
                            <m:r>
                              <m:rPr>
                                <m:lit/>
                              </m:rPr>
                              <a:rPr lang="en-US" i="0"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𝑆𝑈𝑅𝐺𝐸</m:t>
                            </m:r>
                          </m:sub>
                        </m:sSub>
                        <m:r>
                          <a:rPr lang="en-US" i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−(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𝜔</m:t>
                                    </m:r>
                                  </m:den>
                                </m:f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unc>
                                      <m:func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uncPr>
                                      <m:fName>
                                        <m:sSup>
                                          <m:sSup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i="0">
                                                <a:latin typeface="Cambria Math" panose="02040503050406030204" pitchFamily="18" charset="0"/>
                                              </a:rPr>
                                              <m:t>tan</m:t>
                                            </m:r>
                                          </m:e>
                                          <m:sup>
                                            <m:r>
                                              <a:rPr lang="en-US" i="0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i="0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p>
                                        </m:sSup>
                                      </m:fName>
                                      <m:e>
                                        <m:d>
                                          <m:dPr>
                                            <m:endChr m:val=""/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type m:val="lin"/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  <m:t>𝑎</m:t>
                                                </m:r>
                                              </m:num>
                                              <m:den>
                                                <m: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  <m:t>𝜔</m:t>
                                                </m:r>
                                              </m:den>
                                            </m:f>
                                            <m:r>
                                              <a:rPr lang="en-US" i="0">
                                                <a:latin typeface="Cambria Math" panose="02040503050406030204" pitchFamily="18" charset="0"/>
                                              </a:rPr>
                                              <m:t>)+</m:t>
                                            </m:r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𝜑</m:t>
                                            </m:r>
                                          </m:e>
                                        </m:d>
                                      </m:e>
                                    </m:func>
                                  </m:e>
                                </m:d>
                              </m:sup>
                            </m:sSup>
                          </m:num>
                          <m:den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type m:val="lin"/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𝜔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𝐻𝑉𝐷𝐶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638D6486-DFD6-4CC6-9DE1-F608A690EDD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2805" y="1032627"/>
                  <a:ext cx="4852610" cy="730521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AB417CA-9C91-4F9F-913B-6D05490F4A2B}"/>
                </a:ext>
              </a:extLst>
            </p:cNvPr>
            <p:cNvSpPr txBox="1"/>
            <p:nvPr/>
          </p:nvSpPr>
          <p:spPr>
            <a:xfrm>
              <a:off x="10881609" y="1197832"/>
              <a:ext cx="5551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sz="2000" dirty="0">
                  <a:cs typeface="B Nazanin" panose="00000400000000000000" pitchFamily="2" charset="-78"/>
                </a:rPr>
                <a:t>(1)</a:t>
              </a:r>
              <a:endParaRPr lang="en-US" sz="2000" dirty="0">
                <a:cs typeface="B Nazanin" panose="00000400000000000000" pitchFamily="2" charset="-78"/>
              </a:endParaRPr>
            </a:p>
          </p:txBody>
        </p:sp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96E59B80-94DB-4622-BEB1-036C99EAA591}"/>
              </a:ext>
            </a:extLst>
          </p:cNvPr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rtl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atin typeface="Times New Roman" panose="02020603050405020304" pitchFamily="18" charset="0"/>
                <a:cs typeface="B Nazanin" pitchFamily="2" charset="-78"/>
              </a:rPr>
              <a:t>5</a:t>
            </a:r>
            <a:endParaRPr lang="en-US" sz="2000" dirty="0">
              <a:latin typeface="Times New Roman" panose="02020603050405020304" pitchFamily="18" charset="0"/>
              <a:cs typeface="B Nazanin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3D3B984-FD9B-4123-9425-606DEA26633B}"/>
              </a:ext>
            </a:extLst>
          </p:cNvPr>
          <p:cNvSpPr/>
          <p:nvPr/>
        </p:nvSpPr>
        <p:spPr>
          <a:xfrm>
            <a:off x="5435400" y="-24268"/>
            <a:ext cx="1321195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ولتاژ جهشی</a:t>
            </a:r>
            <a:endParaRPr lang="en-US" sz="2000" b="1" dirty="0">
              <a:latin typeface="Times New Roman" panose="02020603050405020304" pitchFamily="18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552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rtl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atin typeface="Times New Roman" panose="02020603050405020304" pitchFamily="18" charset="0"/>
                <a:cs typeface="B Nazanin" pitchFamily="2" charset="-78"/>
              </a:rPr>
              <a:t>6</a:t>
            </a:r>
            <a:endParaRPr lang="en-US" sz="2000" dirty="0">
              <a:latin typeface="Times New Roman" panose="02020603050405020304" pitchFamily="18" charset="0"/>
              <a:cs typeface="B Nazanin" pitchFamily="2" charset="-78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365117533"/>
              </p:ext>
            </p:extLst>
          </p:nvPr>
        </p:nvGraphicFramePr>
        <p:xfrm>
          <a:off x="1757573" y="1042340"/>
          <a:ext cx="8676851" cy="4044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014745" y="4056022"/>
            <a:ext cx="80063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200" dirty="0">
                <a:cs typeface="B Nazanin" panose="00000400000000000000" pitchFamily="2" charset="-78"/>
              </a:rPr>
              <a:t>هدف این پژوهش، استفاده از مدارات اسنابر برای کاهش ولتاژ و جریان جهشی است.</a:t>
            </a:r>
            <a:endParaRPr lang="en-US" sz="2200" dirty="0"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75270" y="108735"/>
            <a:ext cx="1055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IranNastaliq" panose="02000503000000020003" pitchFamily="2" charset="0"/>
                <a:cs typeface="B Titr" panose="00000700000000000000" pitchFamily="2" charset="-78"/>
              </a:rPr>
              <a:t>هدف</a:t>
            </a:r>
            <a:endParaRPr lang="en-US" sz="2000" dirty="0"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2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246990" y="6400799"/>
            <a:ext cx="558922" cy="451229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B Nazanin" pitchFamily="2" charset="-78"/>
              </a:rPr>
              <a:t>7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B Nazanin" pitchFamily="2" charset="-78"/>
            </a:endParaRPr>
          </a:p>
        </p:txBody>
      </p:sp>
      <p:sp>
        <p:nvSpPr>
          <p:cNvPr id="6" name="Freeform 5"/>
          <p:cNvSpPr/>
          <p:nvPr/>
        </p:nvSpPr>
        <p:spPr>
          <a:xfrm rot="5400000">
            <a:off x="8305671" y="191271"/>
            <a:ext cx="1752601" cy="5201850"/>
          </a:xfrm>
          <a:custGeom>
            <a:avLst/>
            <a:gdLst>
              <a:gd name="connsiteX0" fmla="*/ 0 w 5201849"/>
              <a:gd name="connsiteY0" fmla="*/ 87630 h 1752600"/>
              <a:gd name="connsiteX1" fmla="*/ 87630 w 5201849"/>
              <a:gd name="connsiteY1" fmla="*/ 0 h 1752600"/>
              <a:gd name="connsiteX2" fmla="*/ 5114219 w 5201849"/>
              <a:gd name="connsiteY2" fmla="*/ 0 h 1752600"/>
              <a:gd name="connsiteX3" fmla="*/ 5201849 w 5201849"/>
              <a:gd name="connsiteY3" fmla="*/ 87630 h 1752600"/>
              <a:gd name="connsiteX4" fmla="*/ 5201849 w 5201849"/>
              <a:gd name="connsiteY4" fmla="*/ 1664970 h 1752600"/>
              <a:gd name="connsiteX5" fmla="*/ 5114219 w 5201849"/>
              <a:gd name="connsiteY5" fmla="*/ 1752600 h 1752600"/>
              <a:gd name="connsiteX6" fmla="*/ 87630 w 5201849"/>
              <a:gd name="connsiteY6" fmla="*/ 1752600 h 1752600"/>
              <a:gd name="connsiteX7" fmla="*/ 0 w 5201849"/>
              <a:gd name="connsiteY7" fmla="*/ 1664970 h 1752600"/>
              <a:gd name="connsiteX8" fmla="*/ 0 w 5201849"/>
              <a:gd name="connsiteY8" fmla="*/ 8763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1849" h="1752600">
                <a:moveTo>
                  <a:pt x="260094" y="1752600"/>
                </a:moveTo>
                <a:cubicBezTo>
                  <a:pt x="116448" y="1752600"/>
                  <a:pt x="1" y="1739382"/>
                  <a:pt x="1" y="1723076"/>
                </a:cubicBezTo>
                <a:lnTo>
                  <a:pt x="1" y="29524"/>
                </a:lnTo>
                <a:cubicBezTo>
                  <a:pt x="1" y="13218"/>
                  <a:pt x="116448" y="0"/>
                  <a:pt x="260094" y="0"/>
                </a:cubicBezTo>
                <a:lnTo>
                  <a:pt x="4941755" y="0"/>
                </a:lnTo>
                <a:cubicBezTo>
                  <a:pt x="5085401" y="0"/>
                  <a:pt x="5201848" y="13218"/>
                  <a:pt x="5201848" y="29524"/>
                </a:cubicBezTo>
                <a:lnTo>
                  <a:pt x="5201848" y="1723076"/>
                </a:lnTo>
                <a:cubicBezTo>
                  <a:pt x="5201848" y="1739382"/>
                  <a:pt x="5085401" y="1752600"/>
                  <a:pt x="4941755" y="1752600"/>
                </a:cubicBezTo>
                <a:lnTo>
                  <a:pt x="260094" y="175260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1134" tIns="147446" rIns="315469" bIns="4161481" numCol="1" spcCol="1270" anchor="t" anchorCtr="0">
            <a:noAutofit/>
          </a:bodyPr>
          <a:lstStyle/>
          <a:p>
            <a:pPr marL="0" marR="0" lvl="0" indent="0" algn="l" defTabSz="1911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43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7482825" y="2318667"/>
            <a:ext cx="3875377" cy="859962"/>
          </a:xfrm>
          <a:custGeom>
            <a:avLst/>
            <a:gdLst>
              <a:gd name="connsiteX0" fmla="*/ 0 w 3875377"/>
              <a:gd name="connsiteY0" fmla="*/ 0 h 1752600"/>
              <a:gd name="connsiteX1" fmla="*/ 3875377 w 3875377"/>
              <a:gd name="connsiteY1" fmla="*/ 0 h 1752600"/>
              <a:gd name="connsiteX2" fmla="*/ 3875377 w 3875377"/>
              <a:gd name="connsiteY2" fmla="*/ 1752600 h 1752600"/>
              <a:gd name="connsiteX3" fmla="*/ 0 w 3875377"/>
              <a:gd name="connsiteY3" fmla="*/ 1752600 h 1752600"/>
              <a:gd name="connsiteX4" fmla="*/ 0 w 3875377"/>
              <a:gd name="connsiteY4" fmla="*/ 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75377" h="1752600">
                <a:moveTo>
                  <a:pt x="0" y="0"/>
                </a:moveTo>
                <a:lnTo>
                  <a:pt x="3875377" y="0"/>
                </a:lnTo>
                <a:lnTo>
                  <a:pt x="3875377" y="1752600"/>
                </a:lnTo>
                <a:lnTo>
                  <a:pt x="0" y="1752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2">
            <a:scrgbClr r="0" g="0" b="0"/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82296" rIns="0" bIns="0" numCol="1" spcCol="1270" anchor="t" anchorCtr="0">
            <a:noAutofit/>
          </a:bodyPr>
          <a:lstStyle/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اسنابر غیرفعال، شامل قطعات غیرفعال مانند مقاومت، سلف، خازن و دیود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 rot="5400000">
            <a:off x="2198044" y="191270"/>
            <a:ext cx="1752601" cy="5201850"/>
          </a:xfrm>
          <a:custGeom>
            <a:avLst/>
            <a:gdLst>
              <a:gd name="connsiteX0" fmla="*/ 0 w 5201849"/>
              <a:gd name="connsiteY0" fmla="*/ 87630 h 1752600"/>
              <a:gd name="connsiteX1" fmla="*/ 87630 w 5201849"/>
              <a:gd name="connsiteY1" fmla="*/ 0 h 1752600"/>
              <a:gd name="connsiteX2" fmla="*/ 5114219 w 5201849"/>
              <a:gd name="connsiteY2" fmla="*/ 0 h 1752600"/>
              <a:gd name="connsiteX3" fmla="*/ 5201849 w 5201849"/>
              <a:gd name="connsiteY3" fmla="*/ 87630 h 1752600"/>
              <a:gd name="connsiteX4" fmla="*/ 5201849 w 5201849"/>
              <a:gd name="connsiteY4" fmla="*/ 1664970 h 1752600"/>
              <a:gd name="connsiteX5" fmla="*/ 5114219 w 5201849"/>
              <a:gd name="connsiteY5" fmla="*/ 1752600 h 1752600"/>
              <a:gd name="connsiteX6" fmla="*/ 87630 w 5201849"/>
              <a:gd name="connsiteY6" fmla="*/ 1752600 h 1752600"/>
              <a:gd name="connsiteX7" fmla="*/ 0 w 5201849"/>
              <a:gd name="connsiteY7" fmla="*/ 1664970 h 1752600"/>
              <a:gd name="connsiteX8" fmla="*/ 0 w 5201849"/>
              <a:gd name="connsiteY8" fmla="*/ 8763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1849" h="1752600">
                <a:moveTo>
                  <a:pt x="260094" y="1752600"/>
                </a:moveTo>
                <a:cubicBezTo>
                  <a:pt x="116448" y="1752600"/>
                  <a:pt x="1" y="1739382"/>
                  <a:pt x="1" y="1723076"/>
                </a:cubicBezTo>
                <a:lnTo>
                  <a:pt x="1" y="29524"/>
                </a:lnTo>
                <a:cubicBezTo>
                  <a:pt x="1" y="13218"/>
                  <a:pt x="116448" y="0"/>
                  <a:pt x="260094" y="0"/>
                </a:cubicBezTo>
                <a:lnTo>
                  <a:pt x="4941755" y="0"/>
                </a:lnTo>
                <a:cubicBezTo>
                  <a:pt x="5085401" y="0"/>
                  <a:pt x="5201848" y="13218"/>
                  <a:pt x="5201848" y="29524"/>
                </a:cubicBezTo>
                <a:lnTo>
                  <a:pt x="5201848" y="1723076"/>
                </a:lnTo>
                <a:cubicBezTo>
                  <a:pt x="5201848" y="1739382"/>
                  <a:pt x="5085401" y="1752600"/>
                  <a:pt x="4941755" y="1752600"/>
                </a:cubicBezTo>
                <a:lnTo>
                  <a:pt x="260094" y="175260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1134" tIns="147446" rIns="315469" bIns="4161481" numCol="1" spcCol="1270" anchor="t" anchorCtr="0">
            <a:noAutofit/>
          </a:bodyPr>
          <a:lstStyle/>
          <a:p>
            <a:pPr marL="0" marR="0" lvl="0" indent="0" algn="l" defTabSz="1911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996086" y="2345876"/>
            <a:ext cx="3875377" cy="805543"/>
          </a:xfrm>
          <a:custGeom>
            <a:avLst/>
            <a:gdLst>
              <a:gd name="connsiteX0" fmla="*/ 0 w 3875377"/>
              <a:gd name="connsiteY0" fmla="*/ 0 h 1752600"/>
              <a:gd name="connsiteX1" fmla="*/ 3875377 w 3875377"/>
              <a:gd name="connsiteY1" fmla="*/ 0 h 1752600"/>
              <a:gd name="connsiteX2" fmla="*/ 3875377 w 3875377"/>
              <a:gd name="connsiteY2" fmla="*/ 1752600 h 1752600"/>
              <a:gd name="connsiteX3" fmla="*/ 0 w 3875377"/>
              <a:gd name="connsiteY3" fmla="*/ 1752600 h 1752600"/>
              <a:gd name="connsiteX4" fmla="*/ 0 w 3875377"/>
              <a:gd name="connsiteY4" fmla="*/ 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75377" h="1752600">
                <a:moveTo>
                  <a:pt x="0" y="0"/>
                </a:moveTo>
                <a:lnTo>
                  <a:pt x="3875377" y="0"/>
                </a:lnTo>
                <a:lnTo>
                  <a:pt x="3875377" y="1752600"/>
                </a:lnTo>
                <a:lnTo>
                  <a:pt x="0" y="1752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2">
            <a:scrgbClr r="0" g="0" b="0"/>
          </a:fillRef>
          <a:effectRef idx="1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82296" rIns="0" bIns="0" numCol="1" spcCol="1270" anchor="t" anchorCtr="0">
            <a:noAutofit/>
          </a:bodyPr>
          <a:lstStyle/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اسنابر فعال، شامل کلیدهای نیمه‌هادی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32EF075A-D40A-4A7A-9247-8EBE65F7A1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4132341"/>
              </p:ext>
            </p:extLst>
          </p:nvPr>
        </p:nvGraphicFramePr>
        <p:xfrm>
          <a:off x="3478030" y="1389435"/>
          <a:ext cx="4959628" cy="2805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1CFDAF64-16B1-480A-A858-C494E83C8D8E}"/>
              </a:ext>
            </a:extLst>
          </p:cNvPr>
          <p:cNvSpPr/>
          <p:nvPr/>
        </p:nvSpPr>
        <p:spPr>
          <a:xfrm>
            <a:off x="5231255" y="138778"/>
            <a:ext cx="1965603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انواع مدارات اسنابر</a:t>
            </a:r>
            <a:endParaRPr lang="en-US" sz="2000" b="1" dirty="0">
              <a:latin typeface="Times New Roman" panose="02020603050405020304" pitchFamily="18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30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7978</TotalTime>
  <Words>775</Words>
  <Application>Microsoft Office PowerPoint</Application>
  <PresentationFormat>Widescreen</PresentationFormat>
  <Paragraphs>124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Calibri Light</vt:lpstr>
      <vt:lpstr>IranNastaliq</vt:lpstr>
      <vt:lpstr>B Nazanin</vt:lpstr>
      <vt:lpstr>Times New Roman</vt:lpstr>
      <vt:lpstr>Calibri</vt:lpstr>
      <vt:lpstr>Arial</vt:lpstr>
      <vt:lpstr>Cambria Math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hamid</dc:creator>
  <cp:lastModifiedBy>AmirHamzeh.Shiraz@Gmail.com</cp:lastModifiedBy>
  <cp:revision>1335</cp:revision>
  <cp:lastPrinted>2018-06-28T10:18:10Z</cp:lastPrinted>
  <dcterms:created xsi:type="dcterms:W3CDTF">2018-03-26T10:09:42Z</dcterms:created>
  <dcterms:modified xsi:type="dcterms:W3CDTF">2026-04-17T14:49:25Z</dcterms:modified>
</cp:coreProperties>
</file>