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6" r:id="rId2"/>
    <p:sldId id="267" r:id="rId3"/>
    <p:sldId id="257" r:id="rId4"/>
    <p:sldId id="30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2" r:id="rId37"/>
    <p:sldId id="303" r:id="rId38"/>
    <p:sldId id="304" r:id="rId39"/>
    <p:sldId id="305" r:id="rId40"/>
    <p:sldId id="306" r:id="rId41"/>
    <p:sldId id="307" r:id="rId4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0F0"/>
    <a:srgbClr val="FF66FF"/>
    <a:srgbClr val="CC9900"/>
    <a:srgbClr val="FF33CC"/>
    <a:srgbClr val="660033"/>
    <a:srgbClr val="00CC99"/>
    <a:srgbClr val="757272"/>
    <a:srgbClr val="FFC000"/>
    <a:srgbClr val="567D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6395" autoAdjust="0"/>
  </p:normalViewPr>
  <p:slideViewPr>
    <p:cSldViewPr snapToGrid="0">
      <p:cViewPr varScale="1">
        <p:scale>
          <a:sx n="109" d="100"/>
          <a:sy n="109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C9D55-09D8-4AE9-A3BF-9E729A540F55}" type="doc">
      <dgm:prSet loTypeId="urn:microsoft.com/office/officeart/2005/8/layout/vList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3D6BC1-89DE-4FF5-AEB6-E87AF1F10269}">
      <dgm:prSet custT="1"/>
      <dgm:spPr/>
      <dgm:t>
        <a:bodyPr/>
        <a:lstStyle/>
        <a:p>
          <a:pPr algn="r" rtl="1"/>
          <a:r>
            <a:rPr lang="fa-IR" sz="1400" b="1" dirty="0" smtClean="0">
              <a:cs typeface="B Yekan" panose="00000400000000000000" pitchFamily="2" charset="-78"/>
            </a:rPr>
            <a:t>قطعه توصیفی ابتدایی: تحلیل شناسی ورزشی- مرز هیجان انگیز برای یادگیری و شناخت کاربردهای تحلیل شناسی</a:t>
          </a:r>
          <a:endParaRPr lang="en-US" sz="1400" b="1" dirty="0">
            <a:cs typeface="B Yekan" panose="00000400000000000000" pitchFamily="2" charset="-78"/>
          </a:endParaRPr>
        </a:p>
      </dgm:t>
    </dgm:pt>
    <dgm:pt modelId="{5AA26C91-B8CA-4702-89C0-D19E92CA0FD5}" type="sibTrans" cxnId="{23289508-DB52-4DB0-AE33-739CE8CDEDEB}">
      <dgm:prSet/>
      <dgm:spPr/>
      <dgm:t>
        <a:bodyPr/>
        <a:lstStyle/>
        <a:p>
          <a:pPr algn="r"/>
          <a:endParaRPr lang="en-US"/>
        </a:p>
      </dgm:t>
    </dgm:pt>
    <dgm:pt modelId="{1C7AADC3-053C-43FA-B247-C7A446A29AE7}" type="parTrans" cxnId="{23289508-DB52-4DB0-AE33-739CE8CDEDEB}">
      <dgm:prSet/>
      <dgm:spPr/>
      <dgm:t>
        <a:bodyPr/>
        <a:lstStyle/>
        <a:p>
          <a:pPr algn="r"/>
          <a:endParaRPr lang="en-US"/>
        </a:p>
      </dgm:t>
    </dgm:pt>
    <dgm:pt modelId="{FBE01BA9-6212-403F-8FAE-5C87D2742FB1}">
      <dgm:prSet custT="1"/>
      <dgm:spPr/>
      <dgm:t>
        <a:bodyPr/>
        <a:lstStyle/>
        <a:p>
          <a:pPr algn="r" rtl="1"/>
          <a:r>
            <a:rPr lang="fa-IR" sz="1400" b="1" dirty="0" smtClean="0">
              <a:cs typeface="B Yekan" panose="00000400000000000000" pitchFamily="2" charset="-78"/>
            </a:rPr>
            <a:t>تغییر محیط های کسبو کار و تکامل لزوم پشتیبانی از تصمیم گیری و تحلیل شناسی</a:t>
          </a:r>
          <a:endParaRPr lang="en-US" sz="1400" b="1" dirty="0">
            <a:cs typeface="B Yekan" panose="00000400000000000000" pitchFamily="2" charset="-78"/>
          </a:endParaRPr>
        </a:p>
      </dgm:t>
    </dgm:pt>
    <dgm:pt modelId="{D1619287-490D-4BA4-B9A8-DC05144E67FB}" type="sibTrans" cxnId="{1C2B72CA-817E-4244-A722-4ED6FFE527FF}">
      <dgm:prSet/>
      <dgm:spPr/>
      <dgm:t>
        <a:bodyPr/>
        <a:lstStyle/>
        <a:p>
          <a:pPr algn="r"/>
          <a:endParaRPr lang="en-US"/>
        </a:p>
      </dgm:t>
    </dgm:pt>
    <dgm:pt modelId="{E9C82E64-8378-4263-A072-21F83947EB1D}" type="parTrans" cxnId="{1C2B72CA-817E-4244-A722-4ED6FFE527FF}">
      <dgm:prSet/>
      <dgm:spPr/>
      <dgm:t>
        <a:bodyPr/>
        <a:lstStyle/>
        <a:p>
          <a:pPr algn="r"/>
          <a:endParaRPr lang="en-US"/>
        </a:p>
      </dgm:t>
    </dgm:pt>
    <dgm:pt modelId="{5D3A7282-7054-4DCD-9844-94BFED8545C3}">
      <dgm:prSet custT="1"/>
      <dgm:spPr/>
      <dgm:t>
        <a:bodyPr/>
        <a:lstStyle/>
        <a:p>
          <a:pPr algn="r" rtl="1"/>
          <a:r>
            <a:rPr lang="fa-IR" sz="1400" b="1" dirty="0" smtClean="0">
              <a:cs typeface="B Yekan" panose="00000400000000000000" pitchFamily="2" charset="-78"/>
            </a:rPr>
            <a:t>روند تکامل پشتیبانی از تصمیم گیری کامپیوتری به تحلیل شناسی/ علوم داده</a:t>
          </a:r>
          <a:endParaRPr lang="en-US" sz="1400" b="1" dirty="0">
            <a:cs typeface="B Yekan" panose="00000400000000000000" pitchFamily="2" charset="-78"/>
          </a:endParaRPr>
        </a:p>
      </dgm:t>
    </dgm:pt>
    <dgm:pt modelId="{913083F6-C127-4922-8DAF-9B16B81C4C90}" type="sibTrans" cxnId="{3D8A7606-554F-4998-B508-6E388E98F186}">
      <dgm:prSet/>
      <dgm:spPr/>
      <dgm:t>
        <a:bodyPr/>
        <a:lstStyle/>
        <a:p>
          <a:pPr algn="r"/>
          <a:endParaRPr lang="en-US"/>
        </a:p>
      </dgm:t>
    </dgm:pt>
    <dgm:pt modelId="{3AA4DBFF-73FD-4297-8A04-9E1E19029CB6}" type="parTrans" cxnId="{3D8A7606-554F-4998-B508-6E388E98F186}">
      <dgm:prSet/>
      <dgm:spPr/>
      <dgm:t>
        <a:bodyPr/>
        <a:lstStyle/>
        <a:p>
          <a:pPr algn="r"/>
          <a:endParaRPr lang="en-US"/>
        </a:p>
      </dgm:t>
    </dgm:pt>
    <dgm:pt modelId="{1EC11C79-53F2-4B6E-9CF2-EC570E3D03BE}">
      <dgm:prSet custT="1"/>
      <dgm:spPr/>
      <dgm:t>
        <a:bodyPr/>
        <a:lstStyle/>
        <a:p>
          <a:pPr algn="r" rtl="1"/>
          <a:r>
            <a:rPr lang="fa-IR" sz="1400" b="1" dirty="0" smtClean="0">
              <a:cs typeface="B Yekan" panose="00000400000000000000" pitchFamily="2" charset="-78"/>
            </a:rPr>
            <a:t>بررسی تحلیل شناسی</a:t>
          </a:r>
          <a:endParaRPr lang="en-US" sz="1400" b="1" dirty="0">
            <a:cs typeface="B Yekan" panose="00000400000000000000" pitchFamily="2" charset="-78"/>
          </a:endParaRPr>
        </a:p>
      </dgm:t>
    </dgm:pt>
    <dgm:pt modelId="{4ADF3E1A-B3AF-481F-801C-DA3D04AA4373}" type="sibTrans" cxnId="{E681E033-3DBE-4BC9-9CE6-9FCF56B56ADB}">
      <dgm:prSet/>
      <dgm:spPr/>
      <dgm:t>
        <a:bodyPr/>
        <a:lstStyle/>
        <a:p>
          <a:pPr algn="r"/>
          <a:endParaRPr lang="en-US"/>
        </a:p>
      </dgm:t>
    </dgm:pt>
    <dgm:pt modelId="{BC75880E-75BB-4D9F-8F31-4974E7FD69B1}" type="parTrans" cxnId="{E681E033-3DBE-4BC9-9CE6-9FCF56B56ADB}">
      <dgm:prSet/>
      <dgm:spPr/>
      <dgm:t>
        <a:bodyPr/>
        <a:lstStyle/>
        <a:p>
          <a:pPr algn="r"/>
          <a:endParaRPr lang="en-US"/>
        </a:p>
      </dgm:t>
    </dgm:pt>
    <dgm:pt modelId="{19103793-BF6D-4B18-BDD5-E62EF347F7F6}">
      <dgm:prSet custT="1"/>
      <dgm:spPr/>
      <dgm:t>
        <a:bodyPr/>
        <a:lstStyle/>
        <a:p>
          <a:pPr algn="r" rtl="1"/>
          <a:r>
            <a:rPr lang="fa-IR" sz="1400" b="1" dirty="0" smtClean="0">
              <a:cs typeface="B Yekan" panose="00000400000000000000" pitchFamily="2" charset="-78"/>
            </a:rPr>
            <a:t>نمونه هایی از تحلیل شناسی در حوزه های برگزیده</a:t>
          </a:r>
          <a:endParaRPr lang="en-US" sz="1400" b="1" dirty="0">
            <a:cs typeface="B Yekan" panose="00000400000000000000" pitchFamily="2" charset="-78"/>
          </a:endParaRPr>
        </a:p>
      </dgm:t>
    </dgm:pt>
    <dgm:pt modelId="{FC846998-A063-43DF-9565-4FC7FDEA7DAD}" type="sibTrans" cxnId="{ED0858DB-8AB2-41C6-B063-116479C51758}">
      <dgm:prSet/>
      <dgm:spPr/>
      <dgm:t>
        <a:bodyPr/>
        <a:lstStyle/>
        <a:p>
          <a:pPr algn="r"/>
          <a:endParaRPr lang="en-US"/>
        </a:p>
      </dgm:t>
    </dgm:pt>
    <dgm:pt modelId="{2B99BC17-CE7D-4727-B10D-763A0ACC961A}" type="parTrans" cxnId="{ED0858DB-8AB2-41C6-B063-116479C51758}">
      <dgm:prSet/>
      <dgm:spPr/>
      <dgm:t>
        <a:bodyPr/>
        <a:lstStyle/>
        <a:p>
          <a:pPr algn="r"/>
          <a:endParaRPr lang="en-US"/>
        </a:p>
      </dgm:t>
    </dgm:pt>
    <dgm:pt modelId="{98A002CD-1027-4105-9137-51E8139F1CEC}">
      <dgm:prSet custT="1"/>
      <dgm:spPr/>
      <dgm:t>
        <a:bodyPr/>
        <a:lstStyle/>
        <a:p>
          <a:pPr algn="r" rtl="1"/>
          <a:r>
            <a:rPr lang="fa-IR" sz="1400" b="1" dirty="0" smtClean="0">
              <a:cs typeface="B Yekan" panose="00000400000000000000" pitchFamily="2" charset="-78"/>
            </a:rPr>
            <a:t>معرفی اجمالی تحلیل شناسی داده های بزرگ</a:t>
          </a:r>
          <a:endParaRPr lang="en-US" sz="1400" b="1" dirty="0">
            <a:cs typeface="B Yekan" panose="00000400000000000000" pitchFamily="2" charset="-78"/>
          </a:endParaRPr>
        </a:p>
      </dgm:t>
    </dgm:pt>
    <dgm:pt modelId="{862FFB62-6FD2-4241-BEC0-BB24674BD666}" type="sibTrans" cxnId="{7C10C489-3687-4563-8A35-2BEA82DBAF7A}">
      <dgm:prSet/>
      <dgm:spPr/>
      <dgm:t>
        <a:bodyPr/>
        <a:lstStyle/>
        <a:p>
          <a:pPr algn="r"/>
          <a:endParaRPr lang="en-US"/>
        </a:p>
      </dgm:t>
    </dgm:pt>
    <dgm:pt modelId="{B5B2F91B-0089-4256-9113-092AC81CD3A9}" type="parTrans" cxnId="{7C10C489-3687-4563-8A35-2BEA82DBAF7A}">
      <dgm:prSet/>
      <dgm:spPr/>
      <dgm:t>
        <a:bodyPr/>
        <a:lstStyle/>
        <a:p>
          <a:pPr algn="r"/>
          <a:endParaRPr lang="en-US"/>
        </a:p>
      </dgm:t>
    </dgm:pt>
    <dgm:pt modelId="{30D0C22C-46BE-4004-9CEE-2DC42C065D78}">
      <dgm:prSet custT="1"/>
      <dgm:spPr/>
      <dgm:t>
        <a:bodyPr/>
        <a:lstStyle/>
        <a:p>
          <a:pPr algn="r" rtl="1"/>
          <a:r>
            <a:rPr lang="fa-IR" sz="1400" b="1" dirty="0" smtClean="0">
              <a:cs typeface="B Yekan" panose="00000400000000000000" pitchFamily="2" charset="-78"/>
            </a:rPr>
            <a:t>مروری بر اکو سیستم تحلیل شناسی</a:t>
          </a:r>
          <a:endParaRPr lang="en-US" sz="1400" b="1" dirty="0">
            <a:cs typeface="B Yekan" panose="00000400000000000000" pitchFamily="2" charset="-78"/>
          </a:endParaRPr>
        </a:p>
      </dgm:t>
    </dgm:pt>
    <dgm:pt modelId="{BC3D4920-A5FE-47BC-894D-AE197584EAE7}" type="sibTrans" cxnId="{5EBD23A7-956D-4A79-AA98-9B69F1A96532}">
      <dgm:prSet/>
      <dgm:spPr/>
      <dgm:t>
        <a:bodyPr/>
        <a:lstStyle/>
        <a:p>
          <a:pPr algn="r"/>
          <a:endParaRPr lang="en-US"/>
        </a:p>
      </dgm:t>
    </dgm:pt>
    <dgm:pt modelId="{05E8B186-5F9E-494C-AC4C-FC1ABE481A70}" type="parTrans" cxnId="{5EBD23A7-956D-4A79-AA98-9B69F1A96532}">
      <dgm:prSet/>
      <dgm:spPr/>
      <dgm:t>
        <a:bodyPr/>
        <a:lstStyle/>
        <a:p>
          <a:pPr algn="r"/>
          <a:endParaRPr lang="en-US"/>
        </a:p>
      </dgm:t>
    </dgm:pt>
    <dgm:pt modelId="{A123CB67-34F9-4730-9212-FB54203C02EE}">
      <dgm:prSet custT="1"/>
      <dgm:spPr/>
      <dgm:t>
        <a:bodyPr/>
        <a:lstStyle/>
        <a:p>
          <a:pPr algn="r" rtl="1"/>
          <a:r>
            <a:rPr lang="fa-IR" sz="1400" b="1" dirty="0" smtClean="0">
              <a:cs typeface="B Yekan" panose="00000400000000000000" pitchFamily="2" charset="-78"/>
            </a:rPr>
            <a:t>طرح این کتاب</a:t>
          </a:r>
          <a:endParaRPr lang="en-US" sz="1400" b="1" dirty="0">
            <a:cs typeface="B Yekan" panose="00000400000000000000" pitchFamily="2" charset="-78"/>
          </a:endParaRPr>
        </a:p>
      </dgm:t>
    </dgm:pt>
    <dgm:pt modelId="{6001FB27-ABD8-480D-B879-7786443447E5}" type="sibTrans" cxnId="{EFD5B835-EDEB-4AC5-BF47-C4D2ED725B3E}">
      <dgm:prSet/>
      <dgm:spPr/>
      <dgm:t>
        <a:bodyPr/>
        <a:lstStyle/>
        <a:p>
          <a:pPr algn="r"/>
          <a:endParaRPr lang="en-US"/>
        </a:p>
      </dgm:t>
    </dgm:pt>
    <dgm:pt modelId="{6C04BD83-217E-48D8-8BF9-D97FCDACF553}" type="parTrans" cxnId="{EFD5B835-EDEB-4AC5-BF47-C4D2ED725B3E}">
      <dgm:prSet/>
      <dgm:spPr/>
      <dgm:t>
        <a:bodyPr/>
        <a:lstStyle/>
        <a:p>
          <a:pPr algn="r"/>
          <a:endParaRPr lang="en-US"/>
        </a:p>
      </dgm:t>
    </dgm:pt>
    <dgm:pt modelId="{648307C5-D4A8-49DF-9D3D-1881129813C3}">
      <dgm:prSet custT="1"/>
      <dgm:spPr/>
      <dgm:t>
        <a:bodyPr/>
        <a:lstStyle/>
        <a:p>
          <a:pPr algn="r" rtl="1"/>
          <a:r>
            <a:rPr lang="fa-IR" sz="1400" b="1" dirty="0" smtClean="0">
              <a:cs typeface="B Yekan" panose="00000400000000000000" pitchFamily="2" charset="-78"/>
            </a:rPr>
            <a:t>چار چوب هوشمندی کسب و کار</a:t>
          </a:r>
          <a:endParaRPr lang="en-US" sz="1400" b="1" dirty="0">
            <a:cs typeface="B Yekan" panose="00000400000000000000" pitchFamily="2" charset="-78"/>
          </a:endParaRPr>
        </a:p>
      </dgm:t>
    </dgm:pt>
    <dgm:pt modelId="{2E0A8A56-1477-4E02-A822-751E3FEF1D6F}" type="sibTrans" cxnId="{B7453122-62B4-4DA2-811A-1CBE25505AA1}">
      <dgm:prSet/>
      <dgm:spPr/>
      <dgm:t>
        <a:bodyPr/>
        <a:lstStyle/>
        <a:p>
          <a:pPr algn="r"/>
          <a:endParaRPr lang="en-US"/>
        </a:p>
      </dgm:t>
    </dgm:pt>
    <dgm:pt modelId="{6777533A-5995-47BD-9EFC-FC631D731EEA}" type="parTrans" cxnId="{B7453122-62B4-4DA2-811A-1CBE25505AA1}">
      <dgm:prSet/>
      <dgm:spPr/>
      <dgm:t>
        <a:bodyPr/>
        <a:lstStyle/>
        <a:p>
          <a:pPr algn="r"/>
          <a:endParaRPr lang="en-US"/>
        </a:p>
      </dgm:t>
    </dgm:pt>
    <dgm:pt modelId="{7DF71520-AFCA-4CC1-91C1-A712AD96D641}">
      <dgm:prSet custT="1"/>
      <dgm:spPr/>
      <dgm:t>
        <a:bodyPr/>
        <a:lstStyle/>
        <a:p>
          <a:pPr algn="r" rtl="1"/>
          <a:r>
            <a:rPr lang="fa-IR" sz="1400" b="1" dirty="0" smtClean="0">
              <a:cs typeface="B Yekan" panose="00000400000000000000" pitchFamily="2" charset="-78"/>
            </a:rPr>
            <a:t>منابع،</a:t>
          </a:r>
          <a:r>
            <a:rPr lang="en-US" sz="1400" b="1" dirty="0" smtClean="0">
              <a:cs typeface="B Yekan" panose="00000400000000000000" pitchFamily="2" charset="-78"/>
            </a:rPr>
            <a:t> </a:t>
          </a:r>
          <a:r>
            <a:rPr lang="fa-IR" sz="1400" b="1" dirty="0" smtClean="0">
              <a:cs typeface="B Yekan" panose="00000400000000000000" pitchFamily="2" charset="-78"/>
            </a:rPr>
            <a:t>لینک ها و اتصال به شبکه دانشگاه </a:t>
          </a:r>
          <a:r>
            <a:rPr lang="en-US" sz="1400" b="1" dirty="0" smtClean="0">
              <a:cs typeface="B Yekan" panose="00000400000000000000" pitchFamily="2" charset="-78"/>
            </a:rPr>
            <a:t>Teradata</a:t>
          </a:r>
          <a:r>
            <a:rPr lang="fa-IR" sz="1400" b="1" dirty="0" smtClean="0">
              <a:cs typeface="B Yekan" panose="00000400000000000000" pitchFamily="2" charset="-78"/>
            </a:rPr>
            <a:t> </a:t>
          </a:r>
          <a:endParaRPr lang="en-US" sz="1400" b="1" dirty="0">
            <a:cs typeface="B Yekan" panose="00000400000000000000" pitchFamily="2" charset="-78"/>
          </a:endParaRPr>
        </a:p>
      </dgm:t>
    </dgm:pt>
    <dgm:pt modelId="{0B5BE3ED-2E00-4EFA-B520-283ECC15A461}" type="parTrans" cxnId="{735DD25A-6654-4EDC-9839-EDA96A7DCFD9}">
      <dgm:prSet/>
      <dgm:spPr/>
      <dgm:t>
        <a:bodyPr/>
        <a:lstStyle/>
        <a:p>
          <a:endParaRPr lang="en-US"/>
        </a:p>
      </dgm:t>
    </dgm:pt>
    <dgm:pt modelId="{12914EDE-82EF-4777-ABA1-86835D07C7D1}" type="sibTrans" cxnId="{735DD25A-6654-4EDC-9839-EDA96A7DCFD9}">
      <dgm:prSet/>
      <dgm:spPr/>
      <dgm:t>
        <a:bodyPr/>
        <a:lstStyle/>
        <a:p>
          <a:endParaRPr lang="en-US"/>
        </a:p>
      </dgm:t>
    </dgm:pt>
    <dgm:pt modelId="{EDF341F6-A0E7-497E-96E3-F9FA52654B10}" type="pres">
      <dgm:prSet presAssocID="{33DC9D55-09D8-4AE9-A3BF-9E729A540F55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A5A960-4099-45E1-98FD-EEDDF2F0C941}" type="pres">
      <dgm:prSet presAssocID="{443D6BC1-89DE-4FF5-AEB6-E87AF1F10269}" presName="composite" presStyleCnt="0"/>
      <dgm:spPr/>
    </dgm:pt>
    <dgm:pt modelId="{97BF2A47-648A-4DB5-94C2-6508EAD07858}" type="pres">
      <dgm:prSet presAssocID="{443D6BC1-89DE-4FF5-AEB6-E87AF1F10269}" presName="imgShp" presStyleLbl="fgImgPlace1" presStyleIdx="0" presStyleCnt="10"/>
      <dgm:spPr>
        <a:noFill/>
      </dgm:spPr>
    </dgm:pt>
    <dgm:pt modelId="{504622A2-2876-4D8A-B362-DB6D83DB0048}" type="pres">
      <dgm:prSet presAssocID="{443D6BC1-89DE-4FF5-AEB6-E87AF1F10269}" presName="txShp" presStyleLbl="node1" presStyleIdx="0" presStyleCnt="10" custScaleX="140231" custScaleY="265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A9D1A-6E57-4E3E-9E42-A59BD386A411}" type="pres">
      <dgm:prSet presAssocID="{5AA26C91-B8CA-4702-89C0-D19E92CA0FD5}" presName="spacing" presStyleCnt="0"/>
      <dgm:spPr/>
    </dgm:pt>
    <dgm:pt modelId="{19B622A4-28FD-4EBC-80B9-FF7F2D44791E}" type="pres">
      <dgm:prSet presAssocID="{FBE01BA9-6212-403F-8FAE-5C87D2742FB1}" presName="composite" presStyleCnt="0"/>
      <dgm:spPr/>
    </dgm:pt>
    <dgm:pt modelId="{624AFE43-8232-4E60-801C-12125D7748FB}" type="pres">
      <dgm:prSet presAssocID="{FBE01BA9-6212-403F-8FAE-5C87D2742FB1}" presName="imgShp" presStyleLbl="fgImgPlace1" presStyleIdx="1" presStyleCnt="10"/>
      <dgm:spPr>
        <a:noFill/>
      </dgm:spPr>
    </dgm:pt>
    <dgm:pt modelId="{1CE75837-D5E6-49B2-8C59-2C8D827CFC3C}" type="pres">
      <dgm:prSet presAssocID="{FBE01BA9-6212-403F-8FAE-5C87D2742FB1}" presName="txShp" presStyleLbl="node1" presStyleIdx="1" presStyleCnt="10" custScaleX="140231" custScaleY="265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9C49F-C4D9-46B5-AD2D-D7083A55222C}" type="pres">
      <dgm:prSet presAssocID="{D1619287-490D-4BA4-B9A8-DC05144E67FB}" presName="spacing" presStyleCnt="0"/>
      <dgm:spPr/>
    </dgm:pt>
    <dgm:pt modelId="{0D07F52B-689F-4B0C-9011-261DDB9B143A}" type="pres">
      <dgm:prSet presAssocID="{5D3A7282-7054-4DCD-9844-94BFED8545C3}" presName="composite" presStyleCnt="0"/>
      <dgm:spPr/>
    </dgm:pt>
    <dgm:pt modelId="{A2CA672B-BF15-48AA-97B3-EE0CDD27892E}" type="pres">
      <dgm:prSet presAssocID="{5D3A7282-7054-4DCD-9844-94BFED8545C3}" presName="imgShp" presStyleLbl="fgImgPlace1" presStyleIdx="2" presStyleCnt="10"/>
      <dgm:spPr>
        <a:noFill/>
      </dgm:spPr>
    </dgm:pt>
    <dgm:pt modelId="{4CCE9D23-5C5B-4F6F-AE22-B02EA1CA36DA}" type="pres">
      <dgm:prSet presAssocID="{5D3A7282-7054-4DCD-9844-94BFED8545C3}" presName="txShp" presStyleLbl="node1" presStyleIdx="2" presStyleCnt="10" custScaleX="140231" custScaleY="265115" custLinFactNeighborX="-431" custLinFactNeighborY="-11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A550C-2F61-4D3C-8703-7D6ACB29EF8D}" type="pres">
      <dgm:prSet presAssocID="{913083F6-C127-4922-8DAF-9B16B81C4C90}" presName="spacing" presStyleCnt="0"/>
      <dgm:spPr/>
    </dgm:pt>
    <dgm:pt modelId="{7E44CA13-B2BF-42EE-916A-0C66ABC3F0D9}" type="pres">
      <dgm:prSet presAssocID="{648307C5-D4A8-49DF-9D3D-1881129813C3}" presName="composite" presStyleCnt="0"/>
      <dgm:spPr/>
    </dgm:pt>
    <dgm:pt modelId="{D3D77138-3F1F-46B6-A80D-FBEE310E7E97}" type="pres">
      <dgm:prSet presAssocID="{648307C5-D4A8-49DF-9D3D-1881129813C3}" presName="imgShp" presStyleLbl="fgImgPlace1" presStyleIdx="3" presStyleCnt="10"/>
      <dgm:spPr>
        <a:noFill/>
      </dgm:spPr>
    </dgm:pt>
    <dgm:pt modelId="{CE0D1496-CCAC-4232-B393-F7072DE82544}" type="pres">
      <dgm:prSet presAssocID="{648307C5-D4A8-49DF-9D3D-1881129813C3}" presName="txShp" presStyleLbl="node1" presStyleIdx="3" presStyleCnt="10" custScaleX="140231" custScaleY="265115" custLinFactNeighborY="-24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05EE5-5816-4A8B-83C8-B28FEE47CC9E}" type="pres">
      <dgm:prSet presAssocID="{2E0A8A56-1477-4E02-A822-751E3FEF1D6F}" presName="spacing" presStyleCnt="0"/>
      <dgm:spPr/>
    </dgm:pt>
    <dgm:pt modelId="{6B149B84-47A5-46EA-9F33-9C62C9D62A2C}" type="pres">
      <dgm:prSet presAssocID="{1EC11C79-53F2-4B6E-9CF2-EC570E3D03BE}" presName="composite" presStyleCnt="0"/>
      <dgm:spPr/>
    </dgm:pt>
    <dgm:pt modelId="{C2375A29-96C3-4DA7-BD25-1FD50016B36D}" type="pres">
      <dgm:prSet presAssocID="{1EC11C79-53F2-4B6E-9CF2-EC570E3D03BE}" presName="imgShp" presStyleLbl="fgImgPlace1" presStyleIdx="4" presStyleCnt="10"/>
      <dgm:spPr>
        <a:noFill/>
      </dgm:spPr>
    </dgm:pt>
    <dgm:pt modelId="{F5BF1A4E-5305-4DD9-8E8C-B3977F9EDAF3}" type="pres">
      <dgm:prSet presAssocID="{1EC11C79-53F2-4B6E-9CF2-EC570E3D03BE}" presName="txShp" presStyleLbl="node1" presStyleIdx="4" presStyleCnt="10" custScaleX="140231" custScaleY="265115" custLinFactNeighborY="-47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1CCD8-2C70-41C1-A45C-312DADC92927}" type="pres">
      <dgm:prSet presAssocID="{4ADF3E1A-B3AF-481F-801C-DA3D04AA4373}" presName="spacing" presStyleCnt="0"/>
      <dgm:spPr/>
    </dgm:pt>
    <dgm:pt modelId="{C79E792C-63C2-437A-920C-20EA20D742FB}" type="pres">
      <dgm:prSet presAssocID="{19103793-BF6D-4B18-BDD5-E62EF347F7F6}" presName="composite" presStyleCnt="0"/>
      <dgm:spPr/>
    </dgm:pt>
    <dgm:pt modelId="{AF25871F-C9F0-4FAA-92B8-B80BF81D93BF}" type="pres">
      <dgm:prSet presAssocID="{19103793-BF6D-4B18-BDD5-E62EF347F7F6}" presName="imgShp" presStyleLbl="fgImgPlace1" presStyleIdx="5" presStyleCnt="10"/>
      <dgm:spPr>
        <a:noFill/>
      </dgm:spPr>
    </dgm:pt>
    <dgm:pt modelId="{F4F2CD5B-723D-4C82-96C8-05AA8B3DE73A}" type="pres">
      <dgm:prSet presAssocID="{19103793-BF6D-4B18-BDD5-E62EF347F7F6}" presName="txShp" presStyleLbl="node1" presStyleIdx="5" presStyleCnt="10" custScaleX="140231" custScaleY="265115" custLinFactNeighborY="-64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C0680-DE15-4A4D-843A-FA2AD7915723}" type="pres">
      <dgm:prSet presAssocID="{FC846998-A063-43DF-9565-4FC7FDEA7DAD}" presName="spacing" presStyleCnt="0"/>
      <dgm:spPr/>
    </dgm:pt>
    <dgm:pt modelId="{83FBE813-627E-4B07-9BF6-0D6C8C9FC17B}" type="pres">
      <dgm:prSet presAssocID="{98A002CD-1027-4105-9137-51E8139F1CEC}" presName="composite" presStyleCnt="0"/>
      <dgm:spPr/>
    </dgm:pt>
    <dgm:pt modelId="{BF828113-8619-4E40-B0E5-B92C5EEA79A3}" type="pres">
      <dgm:prSet presAssocID="{98A002CD-1027-4105-9137-51E8139F1CEC}" presName="imgShp" presStyleLbl="fgImgPlace1" presStyleIdx="6" presStyleCnt="10"/>
      <dgm:spPr>
        <a:noFill/>
      </dgm:spPr>
    </dgm:pt>
    <dgm:pt modelId="{99EAC334-8FBA-40CB-8E3D-0870A4D7696A}" type="pres">
      <dgm:prSet presAssocID="{98A002CD-1027-4105-9137-51E8139F1CEC}" presName="txShp" presStyleLbl="node1" presStyleIdx="6" presStyleCnt="10" custScaleX="140231" custScaleY="265115" custLinFactNeighborY="-78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7FE1F-24F5-4771-B66B-55BF40F566CF}" type="pres">
      <dgm:prSet presAssocID="{862FFB62-6FD2-4241-BEC0-BB24674BD666}" presName="spacing" presStyleCnt="0"/>
      <dgm:spPr/>
    </dgm:pt>
    <dgm:pt modelId="{1E962FEE-7596-4669-9E3B-1CD2FB5EF9D6}" type="pres">
      <dgm:prSet presAssocID="{30D0C22C-46BE-4004-9CEE-2DC42C065D78}" presName="composite" presStyleCnt="0"/>
      <dgm:spPr/>
    </dgm:pt>
    <dgm:pt modelId="{E529D9EF-9BBF-4739-944A-E042202D8F99}" type="pres">
      <dgm:prSet presAssocID="{30D0C22C-46BE-4004-9CEE-2DC42C065D78}" presName="imgShp" presStyleLbl="fgImgPlace1" presStyleIdx="7" presStyleCnt="10"/>
      <dgm:spPr>
        <a:noFill/>
      </dgm:spPr>
    </dgm:pt>
    <dgm:pt modelId="{4A314B6C-1F71-4905-BC08-01766F317E12}" type="pres">
      <dgm:prSet presAssocID="{30D0C22C-46BE-4004-9CEE-2DC42C065D78}" presName="txShp" presStyleLbl="node1" presStyleIdx="7" presStyleCnt="10" custScaleX="140231" custScaleY="265115" custLinFactNeighborY="-87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EF5AB-A747-4EB0-959D-E037A5C53A9F}" type="pres">
      <dgm:prSet presAssocID="{BC3D4920-A5FE-47BC-894D-AE197584EAE7}" presName="spacing" presStyleCnt="0"/>
      <dgm:spPr/>
    </dgm:pt>
    <dgm:pt modelId="{83C1CEF7-CAC5-45C9-BD24-4C1E2194DBCA}" type="pres">
      <dgm:prSet presAssocID="{A123CB67-34F9-4730-9212-FB54203C02EE}" presName="composite" presStyleCnt="0"/>
      <dgm:spPr/>
    </dgm:pt>
    <dgm:pt modelId="{9C5116A4-032F-4485-978D-D3A4C00B4405}" type="pres">
      <dgm:prSet presAssocID="{A123CB67-34F9-4730-9212-FB54203C02EE}" presName="imgShp" presStyleLbl="fgImgPlace1" presStyleIdx="8" presStyleCnt="10"/>
      <dgm:spPr>
        <a:noFill/>
      </dgm:spPr>
    </dgm:pt>
    <dgm:pt modelId="{6C9A6BDE-A4B5-49A4-90F9-0A0112AB6A28}" type="pres">
      <dgm:prSet presAssocID="{A123CB67-34F9-4730-9212-FB54203C02EE}" presName="txShp" presStyleLbl="node1" presStyleIdx="8" presStyleCnt="10" custScaleX="140231" custScaleY="265115" custLinFactNeighborX="-416" custLinFactNeighborY="-82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29B79-FEB9-4F4F-90D2-07C7571DDB77}" type="pres">
      <dgm:prSet presAssocID="{6001FB27-ABD8-480D-B879-7786443447E5}" presName="spacing" presStyleCnt="0"/>
      <dgm:spPr/>
    </dgm:pt>
    <dgm:pt modelId="{2EA57C54-9C79-483F-8B62-1DA0F262C408}" type="pres">
      <dgm:prSet presAssocID="{7DF71520-AFCA-4CC1-91C1-A712AD96D641}" presName="composite" presStyleCnt="0"/>
      <dgm:spPr/>
    </dgm:pt>
    <dgm:pt modelId="{6C213E50-E890-4382-9A81-D14A52B6E253}" type="pres">
      <dgm:prSet presAssocID="{7DF71520-AFCA-4CC1-91C1-A712AD96D641}" presName="imgShp" presStyleLbl="fgImgPlace1" presStyleIdx="9" presStyleCnt="10" custFlipVert="1" custFlipHor="0" custScaleX="23257" custScaleY="23257" custLinFactX="-900000" custLinFactNeighborX="-960528" custLinFactNeighborY="-91307"/>
      <dgm:spPr>
        <a:ln>
          <a:noFill/>
        </a:ln>
      </dgm:spPr>
    </dgm:pt>
    <dgm:pt modelId="{F122896E-429B-4AB9-A5AE-6A6B2347DE54}" type="pres">
      <dgm:prSet presAssocID="{7DF71520-AFCA-4CC1-91C1-A712AD96D641}" presName="txShp" presStyleLbl="node1" presStyleIdx="9" presStyleCnt="10" custScaleX="140231" custScaleY="265115" custLinFactNeighborX="-269" custLinFactNeighborY="-516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2B72CA-817E-4244-A722-4ED6FFE527FF}" srcId="{33DC9D55-09D8-4AE9-A3BF-9E729A540F55}" destId="{FBE01BA9-6212-403F-8FAE-5C87D2742FB1}" srcOrd="1" destOrd="0" parTransId="{E9C82E64-8378-4263-A072-21F83947EB1D}" sibTransId="{D1619287-490D-4BA4-B9A8-DC05144E67FB}"/>
    <dgm:cxn modelId="{FFF89656-1DEF-444C-BA5F-765129D46643}" type="presOf" srcId="{1EC11C79-53F2-4B6E-9CF2-EC570E3D03BE}" destId="{F5BF1A4E-5305-4DD9-8E8C-B3977F9EDAF3}" srcOrd="0" destOrd="0" presId="urn:microsoft.com/office/officeart/2005/8/layout/vList3"/>
    <dgm:cxn modelId="{CBB91246-71D6-4890-9115-AA1A4A25377D}" type="presOf" srcId="{648307C5-D4A8-49DF-9D3D-1881129813C3}" destId="{CE0D1496-CCAC-4232-B393-F7072DE82544}" srcOrd="0" destOrd="0" presId="urn:microsoft.com/office/officeart/2005/8/layout/vList3"/>
    <dgm:cxn modelId="{D1B3AAB0-ACEF-4911-91C7-66BBFB5B647A}" type="presOf" srcId="{FBE01BA9-6212-403F-8FAE-5C87D2742FB1}" destId="{1CE75837-D5E6-49B2-8C59-2C8D827CFC3C}" srcOrd="0" destOrd="0" presId="urn:microsoft.com/office/officeart/2005/8/layout/vList3"/>
    <dgm:cxn modelId="{B7453122-62B4-4DA2-811A-1CBE25505AA1}" srcId="{33DC9D55-09D8-4AE9-A3BF-9E729A540F55}" destId="{648307C5-D4A8-49DF-9D3D-1881129813C3}" srcOrd="3" destOrd="0" parTransId="{6777533A-5995-47BD-9EFC-FC631D731EEA}" sibTransId="{2E0A8A56-1477-4E02-A822-751E3FEF1D6F}"/>
    <dgm:cxn modelId="{23289508-DB52-4DB0-AE33-739CE8CDEDEB}" srcId="{33DC9D55-09D8-4AE9-A3BF-9E729A540F55}" destId="{443D6BC1-89DE-4FF5-AEB6-E87AF1F10269}" srcOrd="0" destOrd="0" parTransId="{1C7AADC3-053C-43FA-B247-C7A446A29AE7}" sibTransId="{5AA26C91-B8CA-4702-89C0-D19E92CA0FD5}"/>
    <dgm:cxn modelId="{92A26998-AA11-410B-869A-378487473052}" type="presOf" srcId="{98A002CD-1027-4105-9137-51E8139F1CEC}" destId="{99EAC334-8FBA-40CB-8E3D-0870A4D7696A}" srcOrd="0" destOrd="0" presId="urn:microsoft.com/office/officeart/2005/8/layout/vList3"/>
    <dgm:cxn modelId="{999E2F87-E267-4279-A057-D5ED3B842028}" type="presOf" srcId="{7DF71520-AFCA-4CC1-91C1-A712AD96D641}" destId="{F122896E-429B-4AB9-A5AE-6A6B2347DE54}" srcOrd="0" destOrd="0" presId="urn:microsoft.com/office/officeart/2005/8/layout/vList3"/>
    <dgm:cxn modelId="{EFD5B835-EDEB-4AC5-BF47-C4D2ED725B3E}" srcId="{33DC9D55-09D8-4AE9-A3BF-9E729A540F55}" destId="{A123CB67-34F9-4730-9212-FB54203C02EE}" srcOrd="8" destOrd="0" parTransId="{6C04BD83-217E-48D8-8BF9-D97FCDACF553}" sibTransId="{6001FB27-ABD8-480D-B879-7786443447E5}"/>
    <dgm:cxn modelId="{3D8A7606-554F-4998-B508-6E388E98F186}" srcId="{33DC9D55-09D8-4AE9-A3BF-9E729A540F55}" destId="{5D3A7282-7054-4DCD-9844-94BFED8545C3}" srcOrd="2" destOrd="0" parTransId="{3AA4DBFF-73FD-4297-8A04-9E1E19029CB6}" sibTransId="{913083F6-C127-4922-8DAF-9B16B81C4C90}"/>
    <dgm:cxn modelId="{E681E033-3DBE-4BC9-9CE6-9FCF56B56ADB}" srcId="{33DC9D55-09D8-4AE9-A3BF-9E729A540F55}" destId="{1EC11C79-53F2-4B6E-9CF2-EC570E3D03BE}" srcOrd="4" destOrd="0" parTransId="{BC75880E-75BB-4D9F-8F31-4974E7FD69B1}" sibTransId="{4ADF3E1A-B3AF-481F-801C-DA3D04AA4373}"/>
    <dgm:cxn modelId="{9A0A35B5-5D86-4071-B401-3175BA2763DB}" type="presOf" srcId="{A123CB67-34F9-4730-9212-FB54203C02EE}" destId="{6C9A6BDE-A4B5-49A4-90F9-0A0112AB6A28}" srcOrd="0" destOrd="0" presId="urn:microsoft.com/office/officeart/2005/8/layout/vList3"/>
    <dgm:cxn modelId="{735DD25A-6654-4EDC-9839-EDA96A7DCFD9}" srcId="{33DC9D55-09D8-4AE9-A3BF-9E729A540F55}" destId="{7DF71520-AFCA-4CC1-91C1-A712AD96D641}" srcOrd="9" destOrd="0" parTransId="{0B5BE3ED-2E00-4EFA-B520-283ECC15A461}" sibTransId="{12914EDE-82EF-4777-ABA1-86835D07C7D1}"/>
    <dgm:cxn modelId="{5EBD23A7-956D-4A79-AA98-9B69F1A96532}" srcId="{33DC9D55-09D8-4AE9-A3BF-9E729A540F55}" destId="{30D0C22C-46BE-4004-9CEE-2DC42C065D78}" srcOrd="7" destOrd="0" parTransId="{05E8B186-5F9E-494C-AC4C-FC1ABE481A70}" sibTransId="{BC3D4920-A5FE-47BC-894D-AE197584EAE7}"/>
    <dgm:cxn modelId="{ED0858DB-8AB2-41C6-B063-116479C51758}" srcId="{33DC9D55-09D8-4AE9-A3BF-9E729A540F55}" destId="{19103793-BF6D-4B18-BDD5-E62EF347F7F6}" srcOrd="5" destOrd="0" parTransId="{2B99BC17-CE7D-4727-B10D-763A0ACC961A}" sibTransId="{FC846998-A063-43DF-9565-4FC7FDEA7DAD}"/>
    <dgm:cxn modelId="{1C5AE1FE-5E95-4EF2-A2C2-E817334C0E77}" type="presOf" srcId="{33DC9D55-09D8-4AE9-A3BF-9E729A540F55}" destId="{EDF341F6-A0E7-497E-96E3-F9FA52654B10}" srcOrd="0" destOrd="0" presId="urn:microsoft.com/office/officeart/2005/8/layout/vList3"/>
    <dgm:cxn modelId="{85AF918C-66FD-433D-AF55-CEDEE52E827E}" type="presOf" srcId="{443D6BC1-89DE-4FF5-AEB6-E87AF1F10269}" destId="{504622A2-2876-4D8A-B362-DB6D83DB0048}" srcOrd="0" destOrd="0" presId="urn:microsoft.com/office/officeart/2005/8/layout/vList3"/>
    <dgm:cxn modelId="{10FAFF55-5EEE-4A20-BB4E-701376381BE8}" type="presOf" srcId="{30D0C22C-46BE-4004-9CEE-2DC42C065D78}" destId="{4A314B6C-1F71-4905-BC08-01766F317E12}" srcOrd="0" destOrd="0" presId="urn:microsoft.com/office/officeart/2005/8/layout/vList3"/>
    <dgm:cxn modelId="{652E6BDF-B37D-430F-9B55-01C620560F30}" type="presOf" srcId="{5D3A7282-7054-4DCD-9844-94BFED8545C3}" destId="{4CCE9D23-5C5B-4F6F-AE22-B02EA1CA36DA}" srcOrd="0" destOrd="0" presId="urn:microsoft.com/office/officeart/2005/8/layout/vList3"/>
    <dgm:cxn modelId="{7C10C489-3687-4563-8A35-2BEA82DBAF7A}" srcId="{33DC9D55-09D8-4AE9-A3BF-9E729A540F55}" destId="{98A002CD-1027-4105-9137-51E8139F1CEC}" srcOrd="6" destOrd="0" parTransId="{B5B2F91B-0089-4256-9113-092AC81CD3A9}" sibTransId="{862FFB62-6FD2-4241-BEC0-BB24674BD666}"/>
    <dgm:cxn modelId="{E149307A-B531-45A2-AEDE-6BEB2E35E746}" type="presOf" srcId="{19103793-BF6D-4B18-BDD5-E62EF347F7F6}" destId="{F4F2CD5B-723D-4C82-96C8-05AA8B3DE73A}" srcOrd="0" destOrd="0" presId="urn:microsoft.com/office/officeart/2005/8/layout/vList3"/>
    <dgm:cxn modelId="{5196D571-F2DA-424D-8812-8BCCD069503C}" type="presParOf" srcId="{EDF341F6-A0E7-497E-96E3-F9FA52654B10}" destId="{45A5A960-4099-45E1-98FD-EEDDF2F0C941}" srcOrd="0" destOrd="0" presId="urn:microsoft.com/office/officeart/2005/8/layout/vList3"/>
    <dgm:cxn modelId="{B6FAAC7C-73E9-41AB-A79B-E3DD47D62B23}" type="presParOf" srcId="{45A5A960-4099-45E1-98FD-EEDDF2F0C941}" destId="{97BF2A47-648A-4DB5-94C2-6508EAD07858}" srcOrd="0" destOrd="0" presId="urn:microsoft.com/office/officeart/2005/8/layout/vList3"/>
    <dgm:cxn modelId="{71B4A033-70FF-40FC-A0FB-3E51C10B32FA}" type="presParOf" srcId="{45A5A960-4099-45E1-98FD-EEDDF2F0C941}" destId="{504622A2-2876-4D8A-B362-DB6D83DB0048}" srcOrd="1" destOrd="0" presId="urn:microsoft.com/office/officeart/2005/8/layout/vList3"/>
    <dgm:cxn modelId="{F1F81237-282E-427E-818B-296BAC6DEB2E}" type="presParOf" srcId="{EDF341F6-A0E7-497E-96E3-F9FA52654B10}" destId="{276A9D1A-6E57-4E3E-9E42-A59BD386A411}" srcOrd="1" destOrd="0" presId="urn:microsoft.com/office/officeart/2005/8/layout/vList3"/>
    <dgm:cxn modelId="{494BA736-2918-4024-987A-EF96769E735A}" type="presParOf" srcId="{EDF341F6-A0E7-497E-96E3-F9FA52654B10}" destId="{19B622A4-28FD-4EBC-80B9-FF7F2D44791E}" srcOrd="2" destOrd="0" presId="urn:microsoft.com/office/officeart/2005/8/layout/vList3"/>
    <dgm:cxn modelId="{959711C3-3285-4EAB-A795-4A519C08F845}" type="presParOf" srcId="{19B622A4-28FD-4EBC-80B9-FF7F2D44791E}" destId="{624AFE43-8232-4E60-801C-12125D7748FB}" srcOrd="0" destOrd="0" presId="urn:microsoft.com/office/officeart/2005/8/layout/vList3"/>
    <dgm:cxn modelId="{12307DD9-F8C7-4CFE-A168-A8B6B1E74D85}" type="presParOf" srcId="{19B622A4-28FD-4EBC-80B9-FF7F2D44791E}" destId="{1CE75837-D5E6-49B2-8C59-2C8D827CFC3C}" srcOrd="1" destOrd="0" presId="urn:microsoft.com/office/officeart/2005/8/layout/vList3"/>
    <dgm:cxn modelId="{B0E841ED-0753-4B6E-A400-8F7FE285EADB}" type="presParOf" srcId="{EDF341F6-A0E7-497E-96E3-F9FA52654B10}" destId="{7F39C49F-C4D9-46B5-AD2D-D7083A55222C}" srcOrd="3" destOrd="0" presId="urn:microsoft.com/office/officeart/2005/8/layout/vList3"/>
    <dgm:cxn modelId="{F03DE49E-4793-4585-8110-68449694204D}" type="presParOf" srcId="{EDF341F6-A0E7-497E-96E3-F9FA52654B10}" destId="{0D07F52B-689F-4B0C-9011-261DDB9B143A}" srcOrd="4" destOrd="0" presId="urn:microsoft.com/office/officeart/2005/8/layout/vList3"/>
    <dgm:cxn modelId="{B2A957B8-5FC6-49AA-A6F4-3418092004FC}" type="presParOf" srcId="{0D07F52B-689F-4B0C-9011-261DDB9B143A}" destId="{A2CA672B-BF15-48AA-97B3-EE0CDD27892E}" srcOrd="0" destOrd="0" presId="urn:microsoft.com/office/officeart/2005/8/layout/vList3"/>
    <dgm:cxn modelId="{7B63008A-6A30-40E5-B226-2F633939F48D}" type="presParOf" srcId="{0D07F52B-689F-4B0C-9011-261DDB9B143A}" destId="{4CCE9D23-5C5B-4F6F-AE22-B02EA1CA36DA}" srcOrd="1" destOrd="0" presId="urn:microsoft.com/office/officeart/2005/8/layout/vList3"/>
    <dgm:cxn modelId="{D4BA4A9A-06F6-4567-A899-C9FC92B6E535}" type="presParOf" srcId="{EDF341F6-A0E7-497E-96E3-F9FA52654B10}" destId="{EAAA550C-2F61-4D3C-8703-7D6ACB29EF8D}" srcOrd="5" destOrd="0" presId="urn:microsoft.com/office/officeart/2005/8/layout/vList3"/>
    <dgm:cxn modelId="{541C8B33-9734-4F22-A9E8-1004199248A3}" type="presParOf" srcId="{EDF341F6-A0E7-497E-96E3-F9FA52654B10}" destId="{7E44CA13-B2BF-42EE-916A-0C66ABC3F0D9}" srcOrd="6" destOrd="0" presId="urn:microsoft.com/office/officeart/2005/8/layout/vList3"/>
    <dgm:cxn modelId="{86331B5D-9A24-4C9A-9BEF-10C7D1EA212F}" type="presParOf" srcId="{7E44CA13-B2BF-42EE-916A-0C66ABC3F0D9}" destId="{D3D77138-3F1F-46B6-A80D-FBEE310E7E97}" srcOrd="0" destOrd="0" presId="urn:microsoft.com/office/officeart/2005/8/layout/vList3"/>
    <dgm:cxn modelId="{476A0681-EB63-4C11-A585-D8075326130E}" type="presParOf" srcId="{7E44CA13-B2BF-42EE-916A-0C66ABC3F0D9}" destId="{CE0D1496-CCAC-4232-B393-F7072DE82544}" srcOrd="1" destOrd="0" presId="urn:microsoft.com/office/officeart/2005/8/layout/vList3"/>
    <dgm:cxn modelId="{DB1B80FB-2B94-4710-9FF1-53FDE6409DC0}" type="presParOf" srcId="{EDF341F6-A0E7-497E-96E3-F9FA52654B10}" destId="{A4D05EE5-5816-4A8B-83C8-B28FEE47CC9E}" srcOrd="7" destOrd="0" presId="urn:microsoft.com/office/officeart/2005/8/layout/vList3"/>
    <dgm:cxn modelId="{48579E16-2973-49B8-8F39-07DAF5666529}" type="presParOf" srcId="{EDF341F6-A0E7-497E-96E3-F9FA52654B10}" destId="{6B149B84-47A5-46EA-9F33-9C62C9D62A2C}" srcOrd="8" destOrd="0" presId="urn:microsoft.com/office/officeart/2005/8/layout/vList3"/>
    <dgm:cxn modelId="{1461B96E-4D3E-476A-BE54-8D603A764AC9}" type="presParOf" srcId="{6B149B84-47A5-46EA-9F33-9C62C9D62A2C}" destId="{C2375A29-96C3-4DA7-BD25-1FD50016B36D}" srcOrd="0" destOrd="0" presId="urn:microsoft.com/office/officeart/2005/8/layout/vList3"/>
    <dgm:cxn modelId="{418AB3CC-8E11-4FF0-A32F-D30BA21FAD22}" type="presParOf" srcId="{6B149B84-47A5-46EA-9F33-9C62C9D62A2C}" destId="{F5BF1A4E-5305-4DD9-8E8C-B3977F9EDAF3}" srcOrd="1" destOrd="0" presId="urn:microsoft.com/office/officeart/2005/8/layout/vList3"/>
    <dgm:cxn modelId="{D1F85A3A-21A2-4712-97EA-E27897B3EA25}" type="presParOf" srcId="{EDF341F6-A0E7-497E-96E3-F9FA52654B10}" destId="{B431CCD8-2C70-41C1-A45C-312DADC92927}" srcOrd="9" destOrd="0" presId="urn:microsoft.com/office/officeart/2005/8/layout/vList3"/>
    <dgm:cxn modelId="{2671F8B4-862A-4923-A80F-770A01CB1F1F}" type="presParOf" srcId="{EDF341F6-A0E7-497E-96E3-F9FA52654B10}" destId="{C79E792C-63C2-437A-920C-20EA20D742FB}" srcOrd="10" destOrd="0" presId="urn:microsoft.com/office/officeart/2005/8/layout/vList3"/>
    <dgm:cxn modelId="{C49CDD3D-4D7B-46B9-A716-F57D2E8D914C}" type="presParOf" srcId="{C79E792C-63C2-437A-920C-20EA20D742FB}" destId="{AF25871F-C9F0-4FAA-92B8-B80BF81D93BF}" srcOrd="0" destOrd="0" presId="urn:microsoft.com/office/officeart/2005/8/layout/vList3"/>
    <dgm:cxn modelId="{A2827B57-03B5-472A-A4CF-5CDCF9B5FEB5}" type="presParOf" srcId="{C79E792C-63C2-437A-920C-20EA20D742FB}" destId="{F4F2CD5B-723D-4C82-96C8-05AA8B3DE73A}" srcOrd="1" destOrd="0" presId="urn:microsoft.com/office/officeart/2005/8/layout/vList3"/>
    <dgm:cxn modelId="{CCBE4992-4B7A-42E7-92F2-CE198FFE31EE}" type="presParOf" srcId="{EDF341F6-A0E7-497E-96E3-F9FA52654B10}" destId="{81DC0680-DE15-4A4D-843A-FA2AD7915723}" srcOrd="11" destOrd="0" presId="urn:microsoft.com/office/officeart/2005/8/layout/vList3"/>
    <dgm:cxn modelId="{364BA7AC-4590-4CEC-9A07-8C8B5D0ACDAC}" type="presParOf" srcId="{EDF341F6-A0E7-497E-96E3-F9FA52654B10}" destId="{83FBE813-627E-4B07-9BF6-0D6C8C9FC17B}" srcOrd="12" destOrd="0" presId="urn:microsoft.com/office/officeart/2005/8/layout/vList3"/>
    <dgm:cxn modelId="{A58B2016-5542-409B-89C0-C5086C9DCD97}" type="presParOf" srcId="{83FBE813-627E-4B07-9BF6-0D6C8C9FC17B}" destId="{BF828113-8619-4E40-B0E5-B92C5EEA79A3}" srcOrd="0" destOrd="0" presId="urn:microsoft.com/office/officeart/2005/8/layout/vList3"/>
    <dgm:cxn modelId="{3F8EC4E6-B686-4616-92B6-C612ABBB1CF6}" type="presParOf" srcId="{83FBE813-627E-4B07-9BF6-0D6C8C9FC17B}" destId="{99EAC334-8FBA-40CB-8E3D-0870A4D7696A}" srcOrd="1" destOrd="0" presId="urn:microsoft.com/office/officeart/2005/8/layout/vList3"/>
    <dgm:cxn modelId="{C230C4C5-2A3C-4791-9FB9-788D0045417C}" type="presParOf" srcId="{EDF341F6-A0E7-497E-96E3-F9FA52654B10}" destId="{2497FE1F-24F5-4771-B66B-55BF40F566CF}" srcOrd="13" destOrd="0" presId="urn:microsoft.com/office/officeart/2005/8/layout/vList3"/>
    <dgm:cxn modelId="{6341A170-A724-4E11-A9DC-1E9FD52798F5}" type="presParOf" srcId="{EDF341F6-A0E7-497E-96E3-F9FA52654B10}" destId="{1E962FEE-7596-4669-9E3B-1CD2FB5EF9D6}" srcOrd="14" destOrd="0" presId="urn:microsoft.com/office/officeart/2005/8/layout/vList3"/>
    <dgm:cxn modelId="{D2D2A901-7CBB-47CE-A624-6B97B5032860}" type="presParOf" srcId="{1E962FEE-7596-4669-9E3B-1CD2FB5EF9D6}" destId="{E529D9EF-9BBF-4739-944A-E042202D8F99}" srcOrd="0" destOrd="0" presId="urn:microsoft.com/office/officeart/2005/8/layout/vList3"/>
    <dgm:cxn modelId="{D09CB9F1-0890-422A-B7D5-780EDDB08FF2}" type="presParOf" srcId="{1E962FEE-7596-4669-9E3B-1CD2FB5EF9D6}" destId="{4A314B6C-1F71-4905-BC08-01766F317E12}" srcOrd="1" destOrd="0" presId="urn:microsoft.com/office/officeart/2005/8/layout/vList3"/>
    <dgm:cxn modelId="{272F426C-B74B-4AB8-9B1A-5B46C6E171A5}" type="presParOf" srcId="{EDF341F6-A0E7-497E-96E3-F9FA52654B10}" destId="{D55EF5AB-A747-4EB0-959D-E037A5C53A9F}" srcOrd="15" destOrd="0" presId="urn:microsoft.com/office/officeart/2005/8/layout/vList3"/>
    <dgm:cxn modelId="{A8DF2400-FC6D-484E-BD6A-A7E620DD29C2}" type="presParOf" srcId="{EDF341F6-A0E7-497E-96E3-F9FA52654B10}" destId="{83C1CEF7-CAC5-45C9-BD24-4C1E2194DBCA}" srcOrd="16" destOrd="0" presId="urn:microsoft.com/office/officeart/2005/8/layout/vList3"/>
    <dgm:cxn modelId="{5B612DEA-3585-4A69-9723-A369A64D2BDD}" type="presParOf" srcId="{83C1CEF7-CAC5-45C9-BD24-4C1E2194DBCA}" destId="{9C5116A4-032F-4485-978D-D3A4C00B4405}" srcOrd="0" destOrd="0" presId="urn:microsoft.com/office/officeart/2005/8/layout/vList3"/>
    <dgm:cxn modelId="{E95D0B9A-3523-418F-A2A0-A235AB4FA506}" type="presParOf" srcId="{83C1CEF7-CAC5-45C9-BD24-4C1E2194DBCA}" destId="{6C9A6BDE-A4B5-49A4-90F9-0A0112AB6A28}" srcOrd="1" destOrd="0" presId="urn:microsoft.com/office/officeart/2005/8/layout/vList3"/>
    <dgm:cxn modelId="{DE66020B-9043-48D2-9A87-190726BE7123}" type="presParOf" srcId="{EDF341F6-A0E7-497E-96E3-F9FA52654B10}" destId="{55B29B79-FEB9-4F4F-90D2-07C7571DDB77}" srcOrd="17" destOrd="0" presId="urn:microsoft.com/office/officeart/2005/8/layout/vList3"/>
    <dgm:cxn modelId="{EFD6A602-DAC9-44D2-972D-50823CF1044A}" type="presParOf" srcId="{EDF341F6-A0E7-497E-96E3-F9FA52654B10}" destId="{2EA57C54-9C79-483F-8B62-1DA0F262C408}" srcOrd="18" destOrd="0" presId="urn:microsoft.com/office/officeart/2005/8/layout/vList3"/>
    <dgm:cxn modelId="{3D80AED0-AD04-440C-957B-4FC302CB0B89}" type="presParOf" srcId="{2EA57C54-9C79-483F-8B62-1DA0F262C408}" destId="{6C213E50-E890-4382-9A81-D14A52B6E253}" srcOrd="0" destOrd="0" presId="urn:microsoft.com/office/officeart/2005/8/layout/vList3"/>
    <dgm:cxn modelId="{BE6A7318-450D-4412-AC1F-09A7293C7B98}" type="presParOf" srcId="{2EA57C54-9C79-483F-8B62-1DA0F262C408}" destId="{F122896E-429B-4AB9-A5AE-6A6B2347DE5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622A2-2876-4D8A-B362-DB6D83DB0048}">
      <dsp:nvSpPr>
        <dsp:cNvPr id="0" name=""/>
        <dsp:cNvSpPr/>
      </dsp:nvSpPr>
      <dsp:spPr>
        <a:xfrm>
          <a:off x="264105" y="1138"/>
          <a:ext cx="7301338" cy="521187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8669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Yekan" panose="00000400000000000000" pitchFamily="2" charset="-78"/>
            </a:rPr>
            <a:t>قطعه توصیفی ابتدایی: تحلیل شناسی ورزشی- مرز هیجان انگیز برای یادگیری و شناخت کاربردهای تحلیل شناسی</a:t>
          </a:r>
          <a:endParaRPr lang="en-US" sz="1400" b="1" kern="1200" dirty="0">
            <a:cs typeface="B Yekan" panose="00000400000000000000" pitchFamily="2" charset="-78"/>
          </a:endParaRPr>
        </a:p>
      </dsp:txBody>
      <dsp:txXfrm>
        <a:off x="264105" y="1138"/>
        <a:ext cx="7171041" cy="521187"/>
      </dsp:txXfrm>
    </dsp:sp>
    <dsp:sp modelId="{97BF2A47-648A-4DB5-94C2-6508EAD07858}">
      <dsp:nvSpPr>
        <dsp:cNvPr id="0" name=""/>
        <dsp:cNvSpPr/>
      </dsp:nvSpPr>
      <dsp:spPr>
        <a:xfrm>
          <a:off x="6419805" y="163437"/>
          <a:ext cx="196589" cy="19658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E75837-D5E6-49B2-8C59-2C8D827CFC3C}">
      <dsp:nvSpPr>
        <dsp:cNvPr id="0" name=""/>
        <dsp:cNvSpPr/>
      </dsp:nvSpPr>
      <dsp:spPr>
        <a:xfrm>
          <a:off x="264105" y="581009"/>
          <a:ext cx="7301338" cy="521187"/>
        </a:xfrm>
        <a:prstGeom prst="homePlate">
          <a:avLst/>
        </a:prstGeom>
        <a:gradFill rotWithShape="0">
          <a:gsLst>
            <a:gs pos="0">
              <a:schemeClr val="accent5">
                <a:hueOff val="-817038"/>
                <a:satOff val="-1136"/>
                <a:lumOff val="-4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38"/>
                <a:satOff val="-1136"/>
                <a:lumOff val="-4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38"/>
                <a:satOff val="-1136"/>
                <a:lumOff val="-4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8669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Yekan" panose="00000400000000000000" pitchFamily="2" charset="-78"/>
            </a:rPr>
            <a:t>تغییر محیط های کسبو کار و تکامل لزوم پشتیبانی از تصمیم گیری و تحلیل شناسی</a:t>
          </a:r>
          <a:endParaRPr lang="en-US" sz="1400" b="1" kern="1200" dirty="0">
            <a:cs typeface="B Yekan" panose="00000400000000000000" pitchFamily="2" charset="-78"/>
          </a:endParaRPr>
        </a:p>
      </dsp:txBody>
      <dsp:txXfrm>
        <a:off x="264105" y="581009"/>
        <a:ext cx="7171041" cy="521187"/>
      </dsp:txXfrm>
    </dsp:sp>
    <dsp:sp modelId="{624AFE43-8232-4E60-801C-12125D7748FB}">
      <dsp:nvSpPr>
        <dsp:cNvPr id="0" name=""/>
        <dsp:cNvSpPr/>
      </dsp:nvSpPr>
      <dsp:spPr>
        <a:xfrm>
          <a:off x="6419805" y="743308"/>
          <a:ext cx="196589" cy="19658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CE9D23-5C5B-4F6F-AE22-B02EA1CA36DA}">
      <dsp:nvSpPr>
        <dsp:cNvPr id="0" name=""/>
        <dsp:cNvSpPr/>
      </dsp:nvSpPr>
      <dsp:spPr>
        <a:xfrm>
          <a:off x="241665" y="1137461"/>
          <a:ext cx="7301338" cy="521187"/>
        </a:xfrm>
        <a:prstGeom prst="homePlate">
          <a:avLst/>
        </a:prstGeom>
        <a:gradFill rotWithShape="0">
          <a:gsLst>
            <a:gs pos="0">
              <a:schemeClr val="accent5">
                <a:hueOff val="-1634077"/>
                <a:satOff val="-2273"/>
                <a:lumOff val="-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34077"/>
                <a:satOff val="-2273"/>
                <a:lumOff val="-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34077"/>
                <a:satOff val="-2273"/>
                <a:lumOff val="-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8669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Yekan" panose="00000400000000000000" pitchFamily="2" charset="-78"/>
            </a:rPr>
            <a:t>روند تکامل پشتیبانی از تصمیم گیری کامپیوتری به تحلیل شناسی/ علوم داده</a:t>
          </a:r>
          <a:endParaRPr lang="en-US" sz="1400" b="1" kern="1200" dirty="0">
            <a:cs typeface="B Yekan" panose="00000400000000000000" pitchFamily="2" charset="-78"/>
          </a:endParaRPr>
        </a:p>
      </dsp:txBody>
      <dsp:txXfrm>
        <a:off x="241665" y="1137461"/>
        <a:ext cx="7171041" cy="521187"/>
      </dsp:txXfrm>
    </dsp:sp>
    <dsp:sp modelId="{A2CA672B-BF15-48AA-97B3-EE0CDD27892E}">
      <dsp:nvSpPr>
        <dsp:cNvPr id="0" name=""/>
        <dsp:cNvSpPr/>
      </dsp:nvSpPr>
      <dsp:spPr>
        <a:xfrm>
          <a:off x="6419805" y="1323180"/>
          <a:ext cx="196589" cy="19658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0D1496-CCAC-4232-B393-F7072DE82544}">
      <dsp:nvSpPr>
        <dsp:cNvPr id="0" name=""/>
        <dsp:cNvSpPr/>
      </dsp:nvSpPr>
      <dsp:spPr>
        <a:xfrm>
          <a:off x="264105" y="1692391"/>
          <a:ext cx="7301338" cy="521187"/>
        </a:xfrm>
        <a:prstGeom prst="homePlat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8669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Yekan" panose="00000400000000000000" pitchFamily="2" charset="-78"/>
            </a:rPr>
            <a:t>چار چوب هوشمندی کسب و کار</a:t>
          </a:r>
          <a:endParaRPr lang="en-US" sz="1400" b="1" kern="1200" dirty="0">
            <a:cs typeface="B Yekan" panose="00000400000000000000" pitchFamily="2" charset="-78"/>
          </a:endParaRPr>
        </a:p>
      </dsp:txBody>
      <dsp:txXfrm>
        <a:off x="264105" y="1692391"/>
        <a:ext cx="7171041" cy="521187"/>
      </dsp:txXfrm>
    </dsp:sp>
    <dsp:sp modelId="{D3D77138-3F1F-46B6-A80D-FBEE310E7E97}">
      <dsp:nvSpPr>
        <dsp:cNvPr id="0" name=""/>
        <dsp:cNvSpPr/>
      </dsp:nvSpPr>
      <dsp:spPr>
        <a:xfrm>
          <a:off x="6419805" y="1903051"/>
          <a:ext cx="196589" cy="19658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BF1A4E-5305-4DD9-8E8C-B3977F9EDAF3}">
      <dsp:nvSpPr>
        <dsp:cNvPr id="0" name=""/>
        <dsp:cNvSpPr/>
      </dsp:nvSpPr>
      <dsp:spPr>
        <a:xfrm>
          <a:off x="264105" y="2226924"/>
          <a:ext cx="7301338" cy="521187"/>
        </a:xfrm>
        <a:prstGeom prst="homePlate">
          <a:avLst/>
        </a:prstGeom>
        <a:gradFill rotWithShape="0">
          <a:gsLst>
            <a:gs pos="0">
              <a:schemeClr val="accent5">
                <a:hueOff val="-3268153"/>
                <a:satOff val="-4546"/>
                <a:lumOff val="-17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68153"/>
                <a:satOff val="-4546"/>
                <a:lumOff val="-17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68153"/>
                <a:satOff val="-4546"/>
                <a:lumOff val="-17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8669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Yekan" panose="00000400000000000000" pitchFamily="2" charset="-78"/>
            </a:rPr>
            <a:t>بررسی تحلیل شناسی</a:t>
          </a:r>
          <a:endParaRPr lang="en-US" sz="1400" b="1" kern="1200" dirty="0">
            <a:cs typeface="B Yekan" panose="00000400000000000000" pitchFamily="2" charset="-78"/>
          </a:endParaRPr>
        </a:p>
      </dsp:txBody>
      <dsp:txXfrm>
        <a:off x="264105" y="2226924"/>
        <a:ext cx="7171041" cy="521187"/>
      </dsp:txXfrm>
    </dsp:sp>
    <dsp:sp modelId="{C2375A29-96C3-4DA7-BD25-1FD50016B36D}">
      <dsp:nvSpPr>
        <dsp:cNvPr id="0" name=""/>
        <dsp:cNvSpPr/>
      </dsp:nvSpPr>
      <dsp:spPr>
        <a:xfrm>
          <a:off x="6419805" y="2482922"/>
          <a:ext cx="196589" cy="19658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F2CD5B-723D-4C82-96C8-05AA8B3DE73A}">
      <dsp:nvSpPr>
        <dsp:cNvPr id="0" name=""/>
        <dsp:cNvSpPr/>
      </dsp:nvSpPr>
      <dsp:spPr>
        <a:xfrm>
          <a:off x="264105" y="2773560"/>
          <a:ext cx="7301338" cy="521187"/>
        </a:xfrm>
        <a:prstGeom prst="homePlate">
          <a:avLst/>
        </a:prstGeom>
        <a:gradFill rotWithShape="0">
          <a:gsLst>
            <a:gs pos="0">
              <a:schemeClr val="accent5">
                <a:hueOff val="-4085191"/>
                <a:satOff val="-5682"/>
                <a:lumOff val="-2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85191"/>
                <a:satOff val="-5682"/>
                <a:lumOff val="-2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85191"/>
                <a:satOff val="-5682"/>
                <a:lumOff val="-2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8669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Yekan" panose="00000400000000000000" pitchFamily="2" charset="-78"/>
            </a:rPr>
            <a:t>نمونه هایی از تحلیل شناسی در حوزه های برگزیده</a:t>
          </a:r>
          <a:endParaRPr lang="en-US" sz="1400" b="1" kern="1200" dirty="0">
            <a:cs typeface="B Yekan" panose="00000400000000000000" pitchFamily="2" charset="-78"/>
          </a:endParaRPr>
        </a:p>
      </dsp:txBody>
      <dsp:txXfrm>
        <a:off x="264105" y="2773560"/>
        <a:ext cx="7171041" cy="521187"/>
      </dsp:txXfrm>
    </dsp:sp>
    <dsp:sp modelId="{AF25871F-C9F0-4FAA-92B8-B80BF81D93BF}">
      <dsp:nvSpPr>
        <dsp:cNvPr id="0" name=""/>
        <dsp:cNvSpPr/>
      </dsp:nvSpPr>
      <dsp:spPr>
        <a:xfrm>
          <a:off x="6419805" y="3062793"/>
          <a:ext cx="196589" cy="19658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EAC334-8FBA-40CB-8E3D-0870A4D7696A}">
      <dsp:nvSpPr>
        <dsp:cNvPr id="0" name=""/>
        <dsp:cNvSpPr/>
      </dsp:nvSpPr>
      <dsp:spPr>
        <a:xfrm>
          <a:off x="264105" y="3326232"/>
          <a:ext cx="7301338" cy="521187"/>
        </a:xfrm>
        <a:prstGeom prst="homePlat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8669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Yekan" panose="00000400000000000000" pitchFamily="2" charset="-78"/>
            </a:rPr>
            <a:t>معرفی اجمالی تحلیل شناسی داده های بزرگ</a:t>
          </a:r>
          <a:endParaRPr lang="en-US" sz="1400" b="1" kern="1200" dirty="0">
            <a:cs typeface="B Yekan" panose="00000400000000000000" pitchFamily="2" charset="-78"/>
          </a:endParaRPr>
        </a:p>
      </dsp:txBody>
      <dsp:txXfrm>
        <a:off x="264105" y="3326232"/>
        <a:ext cx="7171041" cy="521187"/>
      </dsp:txXfrm>
    </dsp:sp>
    <dsp:sp modelId="{BF828113-8619-4E40-B0E5-B92C5EEA79A3}">
      <dsp:nvSpPr>
        <dsp:cNvPr id="0" name=""/>
        <dsp:cNvSpPr/>
      </dsp:nvSpPr>
      <dsp:spPr>
        <a:xfrm>
          <a:off x="6419805" y="3642665"/>
          <a:ext cx="196589" cy="19658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314B6C-1F71-4905-BC08-01766F317E12}">
      <dsp:nvSpPr>
        <dsp:cNvPr id="0" name=""/>
        <dsp:cNvSpPr/>
      </dsp:nvSpPr>
      <dsp:spPr>
        <a:xfrm>
          <a:off x="264105" y="3887969"/>
          <a:ext cx="7301338" cy="521187"/>
        </a:xfrm>
        <a:prstGeom prst="homePlate">
          <a:avLst/>
        </a:prstGeom>
        <a:gradFill rotWithShape="0">
          <a:gsLst>
            <a:gs pos="0">
              <a:schemeClr val="accent5">
                <a:hueOff val="-5719268"/>
                <a:satOff val="-7955"/>
                <a:lumOff val="-3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19268"/>
                <a:satOff val="-7955"/>
                <a:lumOff val="-3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19268"/>
                <a:satOff val="-7955"/>
                <a:lumOff val="-3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8669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Yekan" panose="00000400000000000000" pitchFamily="2" charset="-78"/>
            </a:rPr>
            <a:t>مروری بر اکو سیستم تحلیل شناسی</a:t>
          </a:r>
          <a:endParaRPr lang="en-US" sz="1400" b="1" kern="1200" dirty="0">
            <a:cs typeface="B Yekan" panose="00000400000000000000" pitchFamily="2" charset="-78"/>
          </a:endParaRPr>
        </a:p>
      </dsp:txBody>
      <dsp:txXfrm>
        <a:off x="264105" y="3887969"/>
        <a:ext cx="7171041" cy="521187"/>
      </dsp:txXfrm>
    </dsp:sp>
    <dsp:sp modelId="{E529D9EF-9BBF-4739-944A-E042202D8F99}">
      <dsp:nvSpPr>
        <dsp:cNvPr id="0" name=""/>
        <dsp:cNvSpPr/>
      </dsp:nvSpPr>
      <dsp:spPr>
        <a:xfrm>
          <a:off x="6419805" y="4222536"/>
          <a:ext cx="196589" cy="19658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9A6BDE-A4B5-49A4-90F9-0A0112AB6A28}">
      <dsp:nvSpPr>
        <dsp:cNvPr id="0" name=""/>
        <dsp:cNvSpPr/>
      </dsp:nvSpPr>
      <dsp:spPr>
        <a:xfrm>
          <a:off x="242446" y="4478649"/>
          <a:ext cx="7301338" cy="521187"/>
        </a:xfrm>
        <a:prstGeom prst="homePlate">
          <a:avLst/>
        </a:prstGeom>
        <a:gradFill rotWithShape="0">
          <a:gsLst>
            <a:gs pos="0">
              <a:schemeClr val="accent5">
                <a:hueOff val="-6536306"/>
                <a:satOff val="-9092"/>
                <a:lumOff val="-34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36306"/>
                <a:satOff val="-9092"/>
                <a:lumOff val="-34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36306"/>
                <a:satOff val="-9092"/>
                <a:lumOff val="-34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8669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Yekan" panose="00000400000000000000" pitchFamily="2" charset="-78"/>
            </a:rPr>
            <a:t>طرح این کتاب</a:t>
          </a:r>
          <a:endParaRPr lang="en-US" sz="1400" b="1" kern="1200" dirty="0">
            <a:cs typeface="B Yekan" panose="00000400000000000000" pitchFamily="2" charset="-78"/>
          </a:endParaRPr>
        </a:p>
      </dsp:txBody>
      <dsp:txXfrm>
        <a:off x="242446" y="4478649"/>
        <a:ext cx="7171041" cy="521187"/>
      </dsp:txXfrm>
    </dsp:sp>
    <dsp:sp modelId="{9C5116A4-032F-4485-978D-D3A4C00B4405}">
      <dsp:nvSpPr>
        <dsp:cNvPr id="0" name=""/>
        <dsp:cNvSpPr/>
      </dsp:nvSpPr>
      <dsp:spPr>
        <a:xfrm>
          <a:off x="6419805" y="4802407"/>
          <a:ext cx="196589" cy="19658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22896E-429B-4AB9-A5AE-6A6B2347DE54}">
      <dsp:nvSpPr>
        <dsp:cNvPr id="0" name=""/>
        <dsp:cNvSpPr/>
      </dsp:nvSpPr>
      <dsp:spPr>
        <a:xfrm>
          <a:off x="250099" y="5118351"/>
          <a:ext cx="7301338" cy="521187"/>
        </a:xfrm>
        <a:prstGeom prst="homePlat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3340" rIns="86690" bIns="53340" numCol="1" spcCol="1270" anchor="ctr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Yekan" panose="00000400000000000000" pitchFamily="2" charset="-78"/>
            </a:rPr>
            <a:t>منابع،</a:t>
          </a:r>
          <a:r>
            <a:rPr lang="en-US" sz="1400" b="1" kern="1200" dirty="0" smtClean="0">
              <a:cs typeface="B Yekan" panose="00000400000000000000" pitchFamily="2" charset="-78"/>
            </a:rPr>
            <a:t> </a:t>
          </a:r>
          <a:r>
            <a:rPr lang="fa-IR" sz="1400" b="1" kern="1200" dirty="0" smtClean="0">
              <a:cs typeface="B Yekan" panose="00000400000000000000" pitchFamily="2" charset="-78"/>
            </a:rPr>
            <a:t>لینک ها و اتصال به شبکه دانشگاه </a:t>
          </a:r>
          <a:r>
            <a:rPr lang="en-US" sz="1400" b="1" kern="1200" dirty="0" smtClean="0">
              <a:cs typeface="B Yekan" panose="00000400000000000000" pitchFamily="2" charset="-78"/>
            </a:rPr>
            <a:t>Teradata</a:t>
          </a:r>
          <a:r>
            <a:rPr lang="fa-IR" sz="1400" b="1" kern="1200" dirty="0" smtClean="0">
              <a:cs typeface="B Yekan" panose="00000400000000000000" pitchFamily="2" charset="-78"/>
            </a:rPr>
            <a:t> </a:t>
          </a:r>
          <a:endParaRPr lang="en-US" sz="1400" b="1" kern="1200" dirty="0">
            <a:cs typeface="B Yekan" panose="00000400000000000000" pitchFamily="2" charset="-78"/>
          </a:endParaRPr>
        </a:p>
      </dsp:txBody>
      <dsp:txXfrm>
        <a:off x="250099" y="5118351"/>
        <a:ext cx="7171041" cy="521187"/>
      </dsp:txXfrm>
    </dsp:sp>
    <dsp:sp modelId="{6C213E50-E890-4382-9A81-D14A52B6E253}">
      <dsp:nvSpPr>
        <dsp:cNvPr id="0" name=""/>
        <dsp:cNvSpPr/>
      </dsp:nvSpPr>
      <dsp:spPr>
        <a:xfrm flipV="1">
          <a:off x="2837639" y="5278213"/>
          <a:ext cx="45720" cy="45720"/>
        </a:xfrm>
        <a:prstGeom prst="ellipse">
          <a:avLst/>
        </a:prstGeom>
        <a:solidFill>
          <a:schemeClr val="accent5">
            <a:tint val="50000"/>
            <a:hueOff val="-7388970"/>
            <a:satOff val="-12997"/>
            <a:lumOff val="-16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E0A56-A036-4E6F-9A6F-0601B8BD9A16}" type="datetimeFigureOut">
              <a:rPr lang="en-US" smtClean="0"/>
              <a:t>2023-04-10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4FD5C-B49D-402A-B4CB-55A3CEC54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6ACE0-B979-4E8A-93EA-23DE0DBAE69D}" type="datetimeFigureOut">
              <a:rPr lang="en-US" smtClean="0"/>
              <a:t>2023-04-10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955CC-4094-41D9-BDC9-32EAB05A9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024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607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533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2723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812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88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174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539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806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10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141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198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D882-5D32-4F3C-B6C0-1ED10292529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57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teradata/bsi-how-we-did-it-the-case-of-the-misconnecting-passengers.slides" TargetMode="External"/><Relationship Id="rId2" Type="http://schemas.openxmlformats.org/officeDocument/2006/relationships/hyperlink" Target="http://www.youtube.com/watch?v=NXEL5F4_aKA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0570" y="1187297"/>
            <a:ext cx="11573197" cy="724247"/>
          </a:xfrm>
        </p:spPr>
        <p:txBody>
          <a:bodyPr>
            <a:normAutofit/>
          </a:bodyPr>
          <a:lstStyle/>
          <a:p>
            <a:pPr rtl="1"/>
            <a:r>
              <a:rPr lang="fa-IR" sz="3600" b="1" spc="-150" dirty="0" smtClean="0">
                <a:solidFill>
                  <a:schemeClr val="tx1"/>
                </a:solidFill>
                <a:cs typeface="B Nazanin" panose="00000400000000000000" pitchFamily="2" charset="-78"/>
              </a:rPr>
              <a:t>نمای کلی از هوشمندی کسب و کار، تحلیل شناسی و علوم داده</a:t>
            </a:r>
            <a:endParaRPr lang="fa-IR" sz="3600" b="1" spc="-15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0983" y="4739906"/>
            <a:ext cx="680595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dirty="0">
                <a:cs typeface="B Nazanin" panose="00000400000000000000" pitchFamily="2" charset="-78"/>
              </a:rPr>
              <a:t>تهیه </a:t>
            </a:r>
            <a:r>
              <a:rPr lang="fa-IR" sz="2400" b="1" dirty="0" smtClean="0">
                <a:cs typeface="B Nazanin" panose="00000400000000000000" pitchFamily="2" charset="-78"/>
              </a:rPr>
              <a:t>کنندگان :</a:t>
            </a:r>
            <a:endParaRPr lang="en-US" sz="2400" b="1" dirty="0" smtClean="0">
              <a:cs typeface="B Nazanin" panose="00000400000000000000" pitchFamily="2" charset="-78"/>
            </a:endParaRPr>
          </a:p>
          <a:p>
            <a:pPr algn="r"/>
            <a:r>
              <a:rPr lang="fa-IR" sz="2400" b="1" dirty="0" smtClean="0">
                <a:cs typeface="B Nazanin" panose="00000400000000000000" pitchFamily="2" charset="-78"/>
              </a:rPr>
              <a:t> خانم تاجیک-آقایان نمازی ،قاسمیان،جعفری نسب،عباس زاده</a:t>
            </a:r>
          </a:p>
          <a:p>
            <a:pPr algn="r"/>
            <a:r>
              <a:rPr lang="fa-IR" sz="2400" b="1" dirty="0">
                <a:cs typeface="B Nazanin" panose="00000400000000000000" pitchFamily="2" charset="-78"/>
              </a:rPr>
              <a:t/>
            </a:r>
            <a:br>
              <a:rPr lang="fa-IR" sz="2400" b="1" dirty="0">
                <a:cs typeface="B Nazanin" panose="00000400000000000000" pitchFamily="2" charset="-78"/>
              </a:rPr>
            </a:br>
            <a:r>
              <a:rPr lang="fa-IR" sz="2400" b="1" spc="-150" dirty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درس </a:t>
            </a:r>
            <a:r>
              <a:rPr lang="fa-IR" sz="2400" b="1" spc="-150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هوشمندی کسب و کار</a:t>
            </a:r>
            <a:endParaRPr lang="fa-IR" sz="2400" b="1" spc="-150" dirty="0">
              <a:solidFill>
                <a:schemeClr val="bg2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7" name="Text Placeholder 1"/>
          <p:cNvSpPr txBox="1">
            <a:spLocks/>
          </p:cNvSpPr>
          <p:nvPr/>
        </p:nvSpPr>
        <p:spPr>
          <a:xfrm>
            <a:off x="334148" y="389645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5000" b="1" spc="-150" dirty="0">
                <a:solidFill>
                  <a:schemeClr val="tx1"/>
                </a:solidFill>
                <a:cs typeface="B Nazanin" panose="00000400000000000000" pitchFamily="2" charset="-78"/>
              </a:rPr>
              <a:t>فصل اول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59252" y="2042189"/>
            <a:ext cx="7298451" cy="4640317"/>
            <a:chOff x="422226" y="1441112"/>
            <a:chExt cx="7681725" cy="488400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96AEA9C-708F-430D-81C7-109A65B97CE7}"/>
                </a:ext>
              </a:extLst>
            </p:cNvPr>
            <p:cNvGrpSpPr/>
            <p:nvPr/>
          </p:nvGrpSpPr>
          <p:grpSpPr>
            <a:xfrm>
              <a:off x="5998716" y="1441112"/>
              <a:ext cx="646331" cy="646331"/>
              <a:chOff x="6471654" y="1401538"/>
              <a:chExt cx="646331" cy="646331"/>
            </a:xfrm>
          </p:grpSpPr>
          <p:sp>
            <p:nvSpPr>
              <p:cNvPr id="45" name="타원 4">
                <a:extLst>
                  <a:ext uri="{FF2B5EF4-FFF2-40B4-BE49-F238E27FC236}">
                    <a16:creationId xmlns:a16="http://schemas.microsoft.com/office/drawing/2014/main" id="{9197DC58-5188-4DC5-A975-77557F63CDBF}"/>
                  </a:ext>
                </a:extLst>
              </p:cNvPr>
              <p:cNvSpPr/>
              <p:nvPr/>
            </p:nvSpPr>
            <p:spPr>
              <a:xfrm rot="19800000">
                <a:off x="6471654" y="1401538"/>
                <a:ext cx="646331" cy="646331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Block Arc 11">
                <a:extLst>
                  <a:ext uri="{FF2B5EF4-FFF2-40B4-BE49-F238E27FC236}">
                    <a16:creationId xmlns:a16="http://schemas.microsoft.com/office/drawing/2014/main" id="{F1FE8151-BC70-4238-BA76-AD7BE34229FA}"/>
                  </a:ext>
                </a:extLst>
              </p:cNvPr>
              <p:cNvSpPr/>
              <p:nvPr/>
            </p:nvSpPr>
            <p:spPr>
              <a:xfrm rot="10800000">
                <a:off x="6678452" y="1535360"/>
                <a:ext cx="232734" cy="378687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pic>
          <p:nvPicPr>
            <p:cNvPr id="22" name="Picture 49" descr="E:\002-KIMS BUSINESS\000-B-KIMS-소스 분류-2014\02-OBJECTS-모컴-액션-이미지\05-모니터\01-imac-kims수정-모니터.png">
              <a:extLst>
                <a:ext uri="{FF2B5EF4-FFF2-40B4-BE49-F238E27FC236}">
                  <a16:creationId xmlns:a16="http://schemas.microsoft.com/office/drawing/2014/main" id="{A7AAB0C3-FD26-4F31-97D2-6CA07662F4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2226" y="2322069"/>
              <a:ext cx="4221574" cy="400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그림 개체 틀 2">
              <a:extLst>
                <a:ext uri="{FF2B5EF4-FFF2-40B4-BE49-F238E27FC236}">
                  <a16:creationId xmlns:a16="http://schemas.microsoft.com/office/drawing/2014/main" id="{DA0AB3DE-DF9B-4E50-940F-1FD2BB2B4C8D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10179" y="2506194"/>
              <a:ext cx="3845667" cy="2564084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400" b="1" dirty="0">
                <a:latin typeface="+mn-lt"/>
                <a:cs typeface="B Nazanin" panose="00000400000000000000" pitchFamily="2" charset="-78"/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A4D0D9F7-AE41-45A9-AECE-D99EBAC39418}"/>
                </a:ext>
              </a:extLst>
            </p:cNvPr>
            <p:cNvSpPr/>
            <p:nvPr/>
          </p:nvSpPr>
          <p:spPr>
            <a:xfrm>
              <a:off x="609778" y="2505233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>
                <a:cs typeface="B Nazanin" panose="00000400000000000000" pitchFamily="2" charset="-78"/>
              </a:endParaRPr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1C247581-C808-43A2-A1D8-FED7837CC261}"/>
                </a:ext>
              </a:extLst>
            </p:cNvPr>
            <p:cNvSpPr/>
            <p:nvPr/>
          </p:nvSpPr>
          <p:spPr>
            <a:xfrm>
              <a:off x="2059970" y="2521356"/>
              <a:ext cx="4194124" cy="1735966"/>
            </a:xfrm>
            <a:custGeom>
              <a:avLst/>
              <a:gdLst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633496 w 3909575"/>
                <a:gd name="connsiteY12" fmla="*/ 563552 h 1788689"/>
                <a:gd name="connsiteX13" fmla="*/ 2496374 w 3909575"/>
                <a:gd name="connsiteY13" fmla="*/ 661511 h 1788689"/>
                <a:gd name="connsiteX14" fmla="*/ 707665 w 3909575"/>
                <a:gd name="connsiteY14" fmla="*/ 1778584 h 1788689"/>
                <a:gd name="connsiteX15" fmla="*/ 0 w 3909575"/>
                <a:gd name="connsiteY15" fmla="*/ 251933 h 1788689"/>
                <a:gd name="connsiteX16" fmla="*/ 723568 w 3909575"/>
                <a:gd name="connsiteY16" fmla="*/ 410960 h 1788689"/>
                <a:gd name="connsiteX17" fmla="*/ 906449 w 3909575"/>
                <a:gd name="connsiteY17" fmla="*/ 1110675 h 1788689"/>
                <a:gd name="connsiteX18" fmla="*/ 2334017 w 3909575"/>
                <a:gd name="connsiteY18" fmla="*/ 349554 h 1788689"/>
                <a:gd name="connsiteX19" fmla="*/ 2664775 w 3909575"/>
                <a:gd name="connsiteY19" fmla="*/ 145840 h 1788689"/>
                <a:gd name="connsiteX20" fmla="*/ 3107886 w 3909575"/>
                <a:gd name="connsiteY20" fmla="*/ 44315 h 1788689"/>
                <a:gd name="connsiteX21" fmla="*/ 3418711 w 3909575"/>
                <a:gd name="connsiteY21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496374 w 3909575"/>
                <a:gd name="connsiteY12" fmla="*/ 661511 h 1788689"/>
                <a:gd name="connsiteX13" fmla="*/ 707665 w 3909575"/>
                <a:gd name="connsiteY13" fmla="*/ 1778584 h 1788689"/>
                <a:gd name="connsiteX14" fmla="*/ 0 w 3909575"/>
                <a:gd name="connsiteY14" fmla="*/ 251933 h 1788689"/>
                <a:gd name="connsiteX15" fmla="*/ 723568 w 3909575"/>
                <a:gd name="connsiteY15" fmla="*/ 410960 h 1788689"/>
                <a:gd name="connsiteX16" fmla="*/ 906449 w 3909575"/>
                <a:gd name="connsiteY16" fmla="*/ 1110675 h 1788689"/>
                <a:gd name="connsiteX17" fmla="*/ 2334017 w 3909575"/>
                <a:gd name="connsiteY17" fmla="*/ 349554 h 1788689"/>
                <a:gd name="connsiteX18" fmla="*/ 2664775 w 3909575"/>
                <a:gd name="connsiteY18" fmla="*/ 145840 h 1788689"/>
                <a:gd name="connsiteX19" fmla="*/ 3107886 w 3909575"/>
                <a:gd name="connsiteY19" fmla="*/ 44315 h 1788689"/>
                <a:gd name="connsiteX20" fmla="*/ 3418711 w 3909575"/>
                <a:gd name="connsiteY20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496374 w 3909575"/>
                <a:gd name="connsiteY11" fmla="*/ 661511 h 1788689"/>
                <a:gd name="connsiteX12" fmla="*/ 707665 w 3909575"/>
                <a:gd name="connsiteY12" fmla="*/ 1778584 h 1788689"/>
                <a:gd name="connsiteX13" fmla="*/ 0 w 3909575"/>
                <a:gd name="connsiteY13" fmla="*/ 251933 h 1788689"/>
                <a:gd name="connsiteX14" fmla="*/ 723568 w 3909575"/>
                <a:gd name="connsiteY14" fmla="*/ 410960 h 1788689"/>
                <a:gd name="connsiteX15" fmla="*/ 906449 w 3909575"/>
                <a:gd name="connsiteY15" fmla="*/ 1110675 h 1788689"/>
                <a:gd name="connsiteX16" fmla="*/ 2334017 w 3909575"/>
                <a:gd name="connsiteY16" fmla="*/ 349554 h 1788689"/>
                <a:gd name="connsiteX17" fmla="*/ 2664775 w 3909575"/>
                <a:gd name="connsiteY17" fmla="*/ 145840 h 1788689"/>
                <a:gd name="connsiteX18" fmla="*/ 3107886 w 3909575"/>
                <a:gd name="connsiteY18" fmla="*/ 44315 h 1788689"/>
                <a:gd name="connsiteX19" fmla="*/ 3418711 w 3909575"/>
                <a:gd name="connsiteY19" fmla="*/ 1537 h 1788689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334017 w 3909575"/>
                <a:gd name="connsiteY15" fmla="*/ 349554 h 1779443"/>
                <a:gd name="connsiteX16" fmla="*/ 2664775 w 3909575"/>
                <a:gd name="connsiteY16" fmla="*/ 145840 h 1779443"/>
                <a:gd name="connsiteX17" fmla="*/ 3107886 w 3909575"/>
                <a:gd name="connsiteY17" fmla="*/ 44315 h 1779443"/>
                <a:gd name="connsiteX18" fmla="*/ 3418711 w 3909575"/>
                <a:gd name="connsiteY18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64775 w 3909575"/>
                <a:gd name="connsiteY15" fmla="*/ 14584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9575" h="1779443">
                  <a:moveTo>
                    <a:pt x="3418711" y="1537"/>
                  </a:moveTo>
                  <a:cubicBezTo>
                    <a:pt x="3469264" y="24466"/>
                    <a:pt x="3432681" y="105909"/>
                    <a:pt x="3368419" y="121871"/>
                  </a:cubicBezTo>
                  <a:cubicBezTo>
                    <a:pt x="3315782" y="146844"/>
                    <a:pt x="3240643" y="151411"/>
                    <a:pt x="3176755" y="166181"/>
                  </a:cubicBezTo>
                  <a:cubicBezTo>
                    <a:pt x="3236930" y="196659"/>
                    <a:pt x="3336872" y="160680"/>
                    <a:pt x="3416930" y="157930"/>
                  </a:cubicBezTo>
                  <a:cubicBezTo>
                    <a:pt x="3522106" y="103071"/>
                    <a:pt x="3594377" y="68841"/>
                    <a:pt x="3701848" y="27103"/>
                  </a:cubicBezTo>
                  <a:cubicBezTo>
                    <a:pt x="3804830" y="-6636"/>
                    <a:pt x="3906693" y="-15839"/>
                    <a:pt x="3909575" y="58533"/>
                  </a:cubicBezTo>
                  <a:lnTo>
                    <a:pt x="3805270" y="99736"/>
                  </a:lnTo>
                  <a:cubicBezTo>
                    <a:pt x="3846572" y="108704"/>
                    <a:pt x="3885345" y="157331"/>
                    <a:pt x="3852640" y="168423"/>
                  </a:cubicBezTo>
                  <a:cubicBezTo>
                    <a:pt x="3662305" y="225168"/>
                    <a:pt x="3521110" y="292253"/>
                    <a:pt x="3340943" y="360744"/>
                  </a:cubicBezTo>
                  <a:cubicBezTo>
                    <a:pt x="3307879" y="381646"/>
                    <a:pt x="3243681" y="425574"/>
                    <a:pt x="3212947" y="436602"/>
                  </a:cubicBezTo>
                  <a:cubicBezTo>
                    <a:pt x="3118058" y="459638"/>
                    <a:pt x="2933306" y="422867"/>
                    <a:pt x="2793493" y="469443"/>
                  </a:cubicBezTo>
                  <a:cubicBezTo>
                    <a:pt x="2375946" y="693107"/>
                    <a:pt x="1173247" y="1814836"/>
                    <a:pt x="707665" y="1778584"/>
                  </a:cubicBezTo>
                  <a:cubicBezTo>
                    <a:pt x="527436" y="1709673"/>
                    <a:pt x="156375" y="1179586"/>
                    <a:pt x="0" y="251933"/>
                  </a:cubicBezTo>
                  <a:lnTo>
                    <a:pt x="723568" y="410960"/>
                  </a:lnTo>
                  <a:cubicBezTo>
                    <a:pt x="765975" y="694556"/>
                    <a:pt x="887896" y="962250"/>
                    <a:pt x="906449" y="1110675"/>
                  </a:cubicBezTo>
                  <a:cubicBezTo>
                    <a:pt x="1285642" y="963121"/>
                    <a:pt x="2226306" y="411031"/>
                    <a:pt x="2601164" y="209450"/>
                  </a:cubicBezTo>
                  <a:cubicBezTo>
                    <a:pt x="2826145" y="18599"/>
                    <a:pt x="3014053" y="22756"/>
                    <a:pt x="3107886" y="44315"/>
                  </a:cubicBezTo>
                  <a:cubicBezTo>
                    <a:pt x="3172104" y="52270"/>
                    <a:pt x="3315915" y="-10491"/>
                    <a:pt x="3418711" y="15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>
                <a:cs typeface="B Nazanin" panose="00000400000000000000" pitchFamily="2" charset="-78"/>
              </a:endParaRPr>
            </a:p>
          </p:txBody>
        </p:sp>
        <p:grpSp>
          <p:nvGrpSpPr>
            <p:cNvPr id="26" name="그룹 80">
              <a:extLst>
                <a:ext uri="{FF2B5EF4-FFF2-40B4-BE49-F238E27FC236}">
                  <a16:creationId xmlns:a16="http://schemas.microsoft.com/office/drawing/2014/main" id="{30628B53-42C3-4DB4-91F2-B61613FFF5A1}"/>
                </a:ext>
              </a:extLst>
            </p:cNvPr>
            <p:cNvGrpSpPr/>
            <p:nvPr/>
          </p:nvGrpSpPr>
          <p:grpSpPr>
            <a:xfrm rot="2891550">
              <a:off x="5250482" y="2053892"/>
              <a:ext cx="1318331" cy="874948"/>
              <a:chOff x="8890504" y="1819747"/>
              <a:chExt cx="2424749" cy="1609253"/>
            </a:xfrm>
          </p:grpSpPr>
          <p:sp>
            <p:nvSpPr>
              <p:cNvPr id="41" name="사각형: 둥근 모서리 76">
                <a:extLst>
                  <a:ext uri="{FF2B5EF4-FFF2-40B4-BE49-F238E27FC236}">
                    <a16:creationId xmlns:a16="http://schemas.microsoft.com/office/drawing/2014/main" id="{75F21FA8-D20D-4B72-B666-7984FE50754C}"/>
                  </a:ext>
                </a:extLst>
              </p:cNvPr>
              <p:cNvSpPr/>
              <p:nvPr/>
            </p:nvSpPr>
            <p:spPr>
              <a:xfrm>
                <a:off x="8890504" y="1819747"/>
                <a:ext cx="2338544" cy="1609253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사각형: 둥근 모서리 77">
                <a:extLst>
                  <a:ext uri="{FF2B5EF4-FFF2-40B4-BE49-F238E27FC236}">
                    <a16:creationId xmlns:a16="http://schemas.microsoft.com/office/drawing/2014/main" id="{79FF7310-8A9E-47C3-8791-6DCB972E1D05}"/>
                  </a:ext>
                </a:extLst>
              </p:cNvPr>
              <p:cNvSpPr/>
              <p:nvPr/>
            </p:nvSpPr>
            <p:spPr>
              <a:xfrm>
                <a:off x="9000521" y="1954285"/>
                <a:ext cx="2118510" cy="1340176"/>
              </a:xfrm>
              <a:prstGeom prst="roundRect">
                <a:avLst>
                  <a:gd name="adj" fmla="val 12614"/>
                </a:avLst>
              </a:prstGeom>
              <a:noFill/>
              <a:ln w="254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사각형: 둥근 모서리 78">
                <a:extLst>
                  <a:ext uri="{FF2B5EF4-FFF2-40B4-BE49-F238E27FC236}">
                    <a16:creationId xmlns:a16="http://schemas.microsoft.com/office/drawing/2014/main" id="{489EEC78-D641-4A7A-B120-01BFD2D00897}"/>
                  </a:ext>
                </a:extLst>
              </p:cNvPr>
              <p:cNvSpPr/>
              <p:nvPr/>
            </p:nvSpPr>
            <p:spPr>
              <a:xfrm>
                <a:off x="10616628" y="2383996"/>
                <a:ext cx="698625" cy="480754"/>
              </a:xfrm>
              <a:prstGeom prst="round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타원 79">
                <a:extLst>
                  <a:ext uri="{FF2B5EF4-FFF2-40B4-BE49-F238E27FC236}">
                    <a16:creationId xmlns:a16="http://schemas.microsoft.com/office/drawing/2014/main" id="{82B72059-48E3-41FA-964A-84DC19D85912}"/>
                  </a:ext>
                </a:extLst>
              </p:cNvPr>
              <p:cNvSpPr/>
              <p:nvPr/>
            </p:nvSpPr>
            <p:spPr>
              <a:xfrm>
                <a:off x="10732612" y="2479518"/>
                <a:ext cx="289711" cy="2897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27" name="자유형: 도형 83">
              <a:extLst>
                <a:ext uri="{FF2B5EF4-FFF2-40B4-BE49-F238E27FC236}">
                  <a16:creationId xmlns:a16="http://schemas.microsoft.com/office/drawing/2014/main" id="{1615A538-8EFC-4BF5-8714-264F3627C2B7}"/>
                </a:ext>
              </a:extLst>
            </p:cNvPr>
            <p:cNvSpPr/>
            <p:nvPr/>
          </p:nvSpPr>
          <p:spPr>
            <a:xfrm>
              <a:off x="4950051" y="2521356"/>
              <a:ext cx="802897" cy="516840"/>
            </a:xfrm>
            <a:custGeom>
              <a:avLst/>
              <a:gdLst>
                <a:gd name="connsiteX0" fmla="*/ 777452 w 1304042"/>
                <a:gd name="connsiteY0" fmla="*/ 1500 h 516840"/>
                <a:gd name="connsiteX1" fmla="*/ 723499 w 1304042"/>
                <a:gd name="connsiteY1" fmla="*/ 118893 h 516840"/>
                <a:gd name="connsiteX2" fmla="*/ 517886 w 1304042"/>
                <a:gd name="connsiteY2" fmla="*/ 162121 h 516840"/>
                <a:gd name="connsiteX3" fmla="*/ 775541 w 1304042"/>
                <a:gd name="connsiteY3" fmla="*/ 154071 h 516840"/>
                <a:gd name="connsiteX4" fmla="*/ 1081196 w 1304042"/>
                <a:gd name="connsiteY4" fmla="*/ 26441 h 516840"/>
                <a:gd name="connsiteX5" fmla="*/ 1304042 w 1304042"/>
                <a:gd name="connsiteY5" fmla="*/ 57103 h 516840"/>
                <a:gd name="connsiteX6" fmla="*/ 1192146 w 1304042"/>
                <a:gd name="connsiteY6" fmla="*/ 97299 h 516840"/>
                <a:gd name="connsiteX7" fmla="*/ 1242963 w 1304042"/>
                <a:gd name="connsiteY7" fmla="*/ 164308 h 516840"/>
                <a:gd name="connsiteX8" fmla="*/ 694024 w 1304042"/>
                <a:gd name="connsiteY8" fmla="*/ 351930 h 516840"/>
                <a:gd name="connsiteX9" fmla="*/ 556712 w 1304042"/>
                <a:gd name="connsiteY9" fmla="*/ 425935 h 516840"/>
                <a:gd name="connsiteX10" fmla="*/ 106729 w 1304042"/>
                <a:gd name="connsiteY10" fmla="*/ 457973 h 516840"/>
                <a:gd name="connsiteX11" fmla="*/ 13269 w 1304042"/>
                <a:gd name="connsiteY11" fmla="*/ 508663 h 516840"/>
                <a:gd name="connsiteX12" fmla="*/ 0 w 1304042"/>
                <a:gd name="connsiteY12" fmla="*/ 516840 h 516840"/>
                <a:gd name="connsiteX13" fmla="*/ 0 w 1304042"/>
                <a:gd name="connsiteY13" fmla="*/ 137107 h 516840"/>
                <a:gd name="connsiteX14" fmla="*/ 73006 w 1304042"/>
                <a:gd name="connsiteY14" fmla="*/ 97655 h 516840"/>
                <a:gd name="connsiteX15" fmla="*/ 444004 w 1304042"/>
                <a:gd name="connsiteY15" fmla="*/ 43232 h 516840"/>
                <a:gd name="connsiteX16" fmla="*/ 777452 w 1304042"/>
                <a:gd name="connsiteY16" fmla="*/ 1500 h 516840"/>
                <a:gd name="connsiteX0" fmla="*/ 777452 w 1256079"/>
                <a:gd name="connsiteY0" fmla="*/ 1500 h 516840"/>
                <a:gd name="connsiteX1" fmla="*/ 723499 w 1256079"/>
                <a:gd name="connsiteY1" fmla="*/ 118893 h 516840"/>
                <a:gd name="connsiteX2" fmla="*/ 517886 w 1256079"/>
                <a:gd name="connsiteY2" fmla="*/ 162121 h 516840"/>
                <a:gd name="connsiteX3" fmla="*/ 775541 w 1256079"/>
                <a:gd name="connsiteY3" fmla="*/ 154071 h 516840"/>
                <a:gd name="connsiteX4" fmla="*/ 1081196 w 1256079"/>
                <a:gd name="connsiteY4" fmla="*/ 26441 h 516840"/>
                <a:gd name="connsiteX5" fmla="*/ 1192146 w 1256079"/>
                <a:gd name="connsiteY5" fmla="*/ 97299 h 516840"/>
                <a:gd name="connsiteX6" fmla="*/ 1242963 w 1256079"/>
                <a:gd name="connsiteY6" fmla="*/ 164308 h 516840"/>
                <a:gd name="connsiteX7" fmla="*/ 694024 w 1256079"/>
                <a:gd name="connsiteY7" fmla="*/ 351930 h 516840"/>
                <a:gd name="connsiteX8" fmla="*/ 556712 w 1256079"/>
                <a:gd name="connsiteY8" fmla="*/ 425935 h 516840"/>
                <a:gd name="connsiteX9" fmla="*/ 106729 w 1256079"/>
                <a:gd name="connsiteY9" fmla="*/ 457973 h 516840"/>
                <a:gd name="connsiteX10" fmla="*/ 13269 w 1256079"/>
                <a:gd name="connsiteY10" fmla="*/ 508663 h 516840"/>
                <a:gd name="connsiteX11" fmla="*/ 0 w 1256079"/>
                <a:gd name="connsiteY11" fmla="*/ 516840 h 516840"/>
                <a:gd name="connsiteX12" fmla="*/ 0 w 1256079"/>
                <a:gd name="connsiteY12" fmla="*/ 137107 h 516840"/>
                <a:gd name="connsiteX13" fmla="*/ 73006 w 1256079"/>
                <a:gd name="connsiteY13" fmla="*/ 97655 h 516840"/>
                <a:gd name="connsiteX14" fmla="*/ 444004 w 1256079"/>
                <a:gd name="connsiteY14" fmla="*/ 43232 h 516840"/>
                <a:gd name="connsiteX15" fmla="*/ 777452 w 1256079"/>
                <a:gd name="connsiteY15" fmla="*/ 1500 h 516840"/>
                <a:gd name="connsiteX0" fmla="*/ 777452 w 1256079"/>
                <a:gd name="connsiteY0" fmla="*/ 1500 h 516840"/>
                <a:gd name="connsiteX1" fmla="*/ 723499 w 1256079"/>
                <a:gd name="connsiteY1" fmla="*/ 118893 h 516840"/>
                <a:gd name="connsiteX2" fmla="*/ 517886 w 1256079"/>
                <a:gd name="connsiteY2" fmla="*/ 162121 h 516840"/>
                <a:gd name="connsiteX3" fmla="*/ 775541 w 1256079"/>
                <a:gd name="connsiteY3" fmla="*/ 154071 h 516840"/>
                <a:gd name="connsiteX4" fmla="*/ 1192146 w 1256079"/>
                <a:gd name="connsiteY4" fmla="*/ 97299 h 516840"/>
                <a:gd name="connsiteX5" fmla="*/ 1242963 w 1256079"/>
                <a:gd name="connsiteY5" fmla="*/ 164308 h 516840"/>
                <a:gd name="connsiteX6" fmla="*/ 694024 w 1256079"/>
                <a:gd name="connsiteY6" fmla="*/ 351930 h 516840"/>
                <a:gd name="connsiteX7" fmla="*/ 556712 w 1256079"/>
                <a:gd name="connsiteY7" fmla="*/ 425935 h 516840"/>
                <a:gd name="connsiteX8" fmla="*/ 106729 w 1256079"/>
                <a:gd name="connsiteY8" fmla="*/ 457973 h 516840"/>
                <a:gd name="connsiteX9" fmla="*/ 13269 w 1256079"/>
                <a:gd name="connsiteY9" fmla="*/ 508663 h 516840"/>
                <a:gd name="connsiteX10" fmla="*/ 0 w 1256079"/>
                <a:gd name="connsiteY10" fmla="*/ 516840 h 516840"/>
                <a:gd name="connsiteX11" fmla="*/ 0 w 1256079"/>
                <a:gd name="connsiteY11" fmla="*/ 137107 h 516840"/>
                <a:gd name="connsiteX12" fmla="*/ 73006 w 1256079"/>
                <a:gd name="connsiteY12" fmla="*/ 97655 h 516840"/>
                <a:gd name="connsiteX13" fmla="*/ 444004 w 1256079"/>
                <a:gd name="connsiteY13" fmla="*/ 43232 h 516840"/>
                <a:gd name="connsiteX14" fmla="*/ 777452 w 1256079"/>
                <a:gd name="connsiteY14" fmla="*/ 1500 h 516840"/>
                <a:gd name="connsiteX0" fmla="*/ 777452 w 1243337"/>
                <a:gd name="connsiteY0" fmla="*/ 1500 h 516840"/>
                <a:gd name="connsiteX1" fmla="*/ 723499 w 1243337"/>
                <a:gd name="connsiteY1" fmla="*/ 118893 h 516840"/>
                <a:gd name="connsiteX2" fmla="*/ 517886 w 1243337"/>
                <a:gd name="connsiteY2" fmla="*/ 162121 h 516840"/>
                <a:gd name="connsiteX3" fmla="*/ 775541 w 1243337"/>
                <a:gd name="connsiteY3" fmla="*/ 154071 h 516840"/>
                <a:gd name="connsiteX4" fmla="*/ 1242963 w 1243337"/>
                <a:gd name="connsiteY4" fmla="*/ 164308 h 516840"/>
                <a:gd name="connsiteX5" fmla="*/ 694024 w 1243337"/>
                <a:gd name="connsiteY5" fmla="*/ 351930 h 516840"/>
                <a:gd name="connsiteX6" fmla="*/ 556712 w 1243337"/>
                <a:gd name="connsiteY6" fmla="*/ 425935 h 516840"/>
                <a:gd name="connsiteX7" fmla="*/ 106729 w 1243337"/>
                <a:gd name="connsiteY7" fmla="*/ 457973 h 516840"/>
                <a:gd name="connsiteX8" fmla="*/ 13269 w 1243337"/>
                <a:gd name="connsiteY8" fmla="*/ 508663 h 516840"/>
                <a:gd name="connsiteX9" fmla="*/ 0 w 1243337"/>
                <a:gd name="connsiteY9" fmla="*/ 516840 h 516840"/>
                <a:gd name="connsiteX10" fmla="*/ 0 w 1243337"/>
                <a:gd name="connsiteY10" fmla="*/ 137107 h 516840"/>
                <a:gd name="connsiteX11" fmla="*/ 73006 w 1243337"/>
                <a:gd name="connsiteY11" fmla="*/ 97655 h 516840"/>
                <a:gd name="connsiteX12" fmla="*/ 444004 w 1243337"/>
                <a:gd name="connsiteY12" fmla="*/ 43232 h 516840"/>
                <a:gd name="connsiteX13" fmla="*/ 777452 w 1243337"/>
                <a:gd name="connsiteY13" fmla="*/ 1500 h 516840"/>
                <a:gd name="connsiteX0" fmla="*/ 777452 w 802897"/>
                <a:gd name="connsiteY0" fmla="*/ 1500 h 516840"/>
                <a:gd name="connsiteX1" fmla="*/ 723499 w 802897"/>
                <a:gd name="connsiteY1" fmla="*/ 118893 h 516840"/>
                <a:gd name="connsiteX2" fmla="*/ 517886 w 802897"/>
                <a:gd name="connsiteY2" fmla="*/ 162121 h 516840"/>
                <a:gd name="connsiteX3" fmla="*/ 775541 w 802897"/>
                <a:gd name="connsiteY3" fmla="*/ 154071 h 516840"/>
                <a:gd name="connsiteX4" fmla="*/ 694024 w 802897"/>
                <a:gd name="connsiteY4" fmla="*/ 351930 h 516840"/>
                <a:gd name="connsiteX5" fmla="*/ 556712 w 802897"/>
                <a:gd name="connsiteY5" fmla="*/ 425935 h 516840"/>
                <a:gd name="connsiteX6" fmla="*/ 106729 w 802897"/>
                <a:gd name="connsiteY6" fmla="*/ 457973 h 516840"/>
                <a:gd name="connsiteX7" fmla="*/ 13269 w 802897"/>
                <a:gd name="connsiteY7" fmla="*/ 508663 h 516840"/>
                <a:gd name="connsiteX8" fmla="*/ 0 w 802897"/>
                <a:gd name="connsiteY8" fmla="*/ 516840 h 516840"/>
                <a:gd name="connsiteX9" fmla="*/ 0 w 802897"/>
                <a:gd name="connsiteY9" fmla="*/ 137107 h 516840"/>
                <a:gd name="connsiteX10" fmla="*/ 73006 w 802897"/>
                <a:gd name="connsiteY10" fmla="*/ 97655 h 516840"/>
                <a:gd name="connsiteX11" fmla="*/ 444004 w 802897"/>
                <a:gd name="connsiteY11" fmla="*/ 43232 h 516840"/>
                <a:gd name="connsiteX12" fmla="*/ 777452 w 802897"/>
                <a:gd name="connsiteY12" fmla="*/ 1500 h 516840"/>
                <a:gd name="connsiteX0" fmla="*/ 777452 w 802897"/>
                <a:gd name="connsiteY0" fmla="*/ 1500 h 516840"/>
                <a:gd name="connsiteX1" fmla="*/ 723499 w 802897"/>
                <a:gd name="connsiteY1" fmla="*/ 118893 h 516840"/>
                <a:gd name="connsiteX2" fmla="*/ 517886 w 802897"/>
                <a:gd name="connsiteY2" fmla="*/ 162121 h 516840"/>
                <a:gd name="connsiteX3" fmla="*/ 694024 w 802897"/>
                <a:gd name="connsiteY3" fmla="*/ 351930 h 516840"/>
                <a:gd name="connsiteX4" fmla="*/ 556712 w 802897"/>
                <a:gd name="connsiteY4" fmla="*/ 425935 h 516840"/>
                <a:gd name="connsiteX5" fmla="*/ 106729 w 802897"/>
                <a:gd name="connsiteY5" fmla="*/ 457973 h 516840"/>
                <a:gd name="connsiteX6" fmla="*/ 13269 w 802897"/>
                <a:gd name="connsiteY6" fmla="*/ 508663 h 516840"/>
                <a:gd name="connsiteX7" fmla="*/ 0 w 802897"/>
                <a:gd name="connsiteY7" fmla="*/ 516840 h 516840"/>
                <a:gd name="connsiteX8" fmla="*/ 0 w 802897"/>
                <a:gd name="connsiteY8" fmla="*/ 137107 h 516840"/>
                <a:gd name="connsiteX9" fmla="*/ 73006 w 802897"/>
                <a:gd name="connsiteY9" fmla="*/ 97655 h 516840"/>
                <a:gd name="connsiteX10" fmla="*/ 444004 w 802897"/>
                <a:gd name="connsiteY10" fmla="*/ 43232 h 516840"/>
                <a:gd name="connsiteX11" fmla="*/ 777452 w 802897"/>
                <a:gd name="connsiteY11" fmla="*/ 1500 h 51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2897" h="516840">
                  <a:moveTo>
                    <a:pt x="777452" y="1500"/>
                  </a:moveTo>
                  <a:cubicBezTo>
                    <a:pt x="831684" y="23868"/>
                    <a:pt x="792439" y="103321"/>
                    <a:pt x="723499" y="118893"/>
                  </a:cubicBezTo>
                  <a:cubicBezTo>
                    <a:pt x="667031" y="143256"/>
                    <a:pt x="586424" y="147712"/>
                    <a:pt x="517886" y="162121"/>
                  </a:cubicBezTo>
                  <a:cubicBezTo>
                    <a:pt x="512974" y="200960"/>
                    <a:pt x="687553" y="307961"/>
                    <a:pt x="694024" y="351930"/>
                  </a:cubicBezTo>
                  <a:cubicBezTo>
                    <a:pt x="658553" y="372321"/>
                    <a:pt x="589683" y="415176"/>
                    <a:pt x="556712" y="425935"/>
                  </a:cubicBezTo>
                  <a:cubicBezTo>
                    <a:pt x="454916" y="448408"/>
                    <a:pt x="256718" y="412535"/>
                    <a:pt x="106729" y="457973"/>
                  </a:cubicBezTo>
                  <a:cubicBezTo>
                    <a:pt x="78733" y="471611"/>
                    <a:pt x="47447" y="488670"/>
                    <a:pt x="13269" y="508663"/>
                  </a:cubicBezTo>
                  <a:lnTo>
                    <a:pt x="0" y="516840"/>
                  </a:lnTo>
                  <a:lnTo>
                    <a:pt x="0" y="137107"/>
                  </a:lnTo>
                  <a:lnTo>
                    <a:pt x="73006" y="97655"/>
                  </a:lnTo>
                  <a:cubicBezTo>
                    <a:pt x="236242" y="21233"/>
                    <a:pt x="368507" y="27458"/>
                    <a:pt x="444004" y="43232"/>
                  </a:cubicBezTo>
                  <a:cubicBezTo>
                    <a:pt x="512896" y="50993"/>
                    <a:pt x="667174" y="-10235"/>
                    <a:pt x="777452" y="15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400" b="1">
                <a:cs typeface="B Nazanin" panose="00000400000000000000" pitchFamily="2" charset="-78"/>
              </a:endParaRPr>
            </a:p>
          </p:txBody>
        </p:sp>
        <p:sp>
          <p:nvSpPr>
            <p:cNvPr id="28" name="Block Arc 11">
              <a:extLst>
                <a:ext uri="{FF2B5EF4-FFF2-40B4-BE49-F238E27FC236}">
                  <a16:creationId xmlns:a16="http://schemas.microsoft.com/office/drawing/2014/main" id="{32F05E11-D739-46A6-97F2-73091E55AFAD}"/>
                </a:ext>
              </a:extLst>
            </p:cNvPr>
            <p:cNvSpPr/>
            <p:nvPr/>
          </p:nvSpPr>
          <p:spPr>
            <a:xfrm rot="13821050">
              <a:off x="5751029" y="2204621"/>
              <a:ext cx="281839" cy="458587"/>
            </a:xfrm>
            <a:custGeom>
              <a:avLst/>
              <a:gdLst/>
              <a:ahLst/>
              <a:cxnLst/>
              <a:rect l="l" t="t" r="r" b="b"/>
              <a:pathLst>
                <a:path w="3636337" h="7138182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b="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CDF9231-300C-4D77-A18A-176CB93E6B6A}"/>
                </a:ext>
              </a:extLst>
            </p:cNvPr>
            <p:cNvGrpSpPr/>
            <p:nvPr/>
          </p:nvGrpSpPr>
          <p:grpSpPr>
            <a:xfrm>
              <a:off x="6761415" y="1571370"/>
              <a:ext cx="646331" cy="646331"/>
              <a:chOff x="6471654" y="1401538"/>
              <a:chExt cx="646331" cy="646331"/>
            </a:xfrm>
          </p:grpSpPr>
          <p:sp>
            <p:nvSpPr>
              <p:cNvPr id="39" name="타원 4">
                <a:extLst>
                  <a:ext uri="{FF2B5EF4-FFF2-40B4-BE49-F238E27FC236}">
                    <a16:creationId xmlns:a16="http://schemas.microsoft.com/office/drawing/2014/main" id="{11325FC6-40FE-497A-A30F-08FABDA52319}"/>
                  </a:ext>
                </a:extLst>
              </p:cNvPr>
              <p:cNvSpPr/>
              <p:nvPr/>
            </p:nvSpPr>
            <p:spPr>
              <a:xfrm rot="19800000">
                <a:off x="6471654" y="1401538"/>
                <a:ext cx="646331" cy="646331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cs typeface="B Nazanin" panose="00000400000000000000" pitchFamily="2" charset="-78"/>
                </a:endParaRPr>
              </a:p>
            </p:txBody>
          </p:sp>
          <p:sp>
            <p:nvSpPr>
              <p:cNvPr id="40" name="Block Arc 11">
                <a:extLst>
                  <a:ext uri="{FF2B5EF4-FFF2-40B4-BE49-F238E27FC236}">
                    <a16:creationId xmlns:a16="http://schemas.microsoft.com/office/drawing/2014/main" id="{69CE1615-8AE1-4755-8E43-7B919545B6B2}"/>
                  </a:ext>
                </a:extLst>
              </p:cNvPr>
              <p:cNvSpPr/>
              <p:nvPr/>
            </p:nvSpPr>
            <p:spPr>
              <a:xfrm rot="10800000">
                <a:off x="6678452" y="1535360"/>
                <a:ext cx="232734" cy="378687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59C0BDE-2B9D-4A6B-9ED2-0077BF429CD9}"/>
                </a:ext>
              </a:extLst>
            </p:cNvPr>
            <p:cNvGrpSpPr/>
            <p:nvPr/>
          </p:nvGrpSpPr>
          <p:grpSpPr>
            <a:xfrm>
              <a:off x="7457620" y="2110756"/>
              <a:ext cx="646331" cy="646331"/>
              <a:chOff x="6471654" y="1401538"/>
              <a:chExt cx="646331" cy="646331"/>
            </a:xfrm>
          </p:grpSpPr>
          <p:sp>
            <p:nvSpPr>
              <p:cNvPr id="34" name="타원 4">
                <a:extLst>
                  <a:ext uri="{FF2B5EF4-FFF2-40B4-BE49-F238E27FC236}">
                    <a16:creationId xmlns:a16="http://schemas.microsoft.com/office/drawing/2014/main" id="{2D309198-9331-4FD7-80AC-FFFAC310D2E2}"/>
                  </a:ext>
                </a:extLst>
              </p:cNvPr>
              <p:cNvSpPr/>
              <p:nvPr/>
            </p:nvSpPr>
            <p:spPr>
              <a:xfrm rot="19800000">
                <a:off x="6471654" y="1401538"/>
                <a:ext cx="646331" cy="646331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cs typeface="B Nazanin" panose="00000400000000000000" pitchFamily="2" charset="-78"/>
                </a:endParaRPr>
              </a:p>
            </p:txBody>
          </p:sp>
          <p:sp>
            <p:nvSpPr>
              <p:cNvPr id="38" name="Block Arc 11">
                <a:extLst>
                  <a:ext uri="{FF2B5EF4-FFF2-40B4-BE49-F238E27FC236}">
                    <a16:creationId xmlns:a16="http://schemas.microsoft.com/office/drawing/2014/main" id="{32A845CE-D1F1-4291-B8C5-E132C88CD706}"/>
                  </a:ext>
                </a:extLst>
              </p:cNvPr>
              <p:cNvSpPr/>
              <p:nvPr/>
            </p:nvSpPr>
            <p:spPr>
              <a:xfrm rot="10800000">
                <a:off x="6678452" y="1535360"/>
                <a:ext cx="232734" cy="378687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102E7FC-4F79-4978-AD73-3790145E914B}"/>
                </a:ext>
              </a:extLst>
            </p:cNvPr>
            <p:cNvGrpSpPr/>
            <p:nvPr/>
          </p:nvGrpSpPr>
          <p:grpSpPr>
            <a:xfrm>
              <a:off x="6763523" y="2387534"/>
              <a:ext cx="646331" cy="646331"/>
              <a:chOff x="6471654" y="1401538"/>
              <a:chExt cx="646331" cy="646331"/>
            </a:xfrm>
          </p:grpSpPr>
          <p:sp>
            <p:nvSpPr>
              <p:cNvPr id="32" name="타원 4">
                <a:extLst>
                  <a:ext uri="{FF2B5EF4-FFF2-40B4-BE49-F238E27FC236}">
                    <a16:creationId xmlns:a16="http://schemas.microsoft.com/office/drawing/2014/main" id="{D8A3658B-20C2-4CAD-88A3-0979C8E53687}"/>
                  </a:ext>
                </a:extLst>
              </p:cNvPr>
              <p:cNvSpPr/>
              <p:nvPr/>
            </p:nvSpPr>
            <p:spPr>
              <a:xfrm rot="19800000">
                <a:off x="6471654" y="1401538"/>
                <a:ext cx="646331" cy="646331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cs typeface="B Nazanin" panose="00000400000000000000" pitchFamily="2" charset="-78"/>
                </a:endParaRPr>
              </a:p>
            </p:txBody>
          </p:sp>
          <p:sp>
            <p:nvSpPr>
              <p:cNvPr id="33" name="Block Arc 11">
                <a:extLst>
                  <a:ext uri="{FF2B5EF4-FFF2-40B4-BE49-F238E27FC236}">
                    <a16:creationId xmlns:a16="http://schemas.microsoft.com/office/drawing/2014/main" id="{0A31C235-6754-49BD-AC1A-56C22B396A61}"/>
                  </a:ext>
                </a:extLst>
              </p:cNvPr>
              <p:cNvSpPr/>
              <p:nvPr/>
            </p:nvSpPr>
            <p:spPr>
              <a:xfrm rot="10800000">
                <a:off x="6678452" y="1535360"/>
                <a:ext cx="232734" cy="378687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 b="1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48" name="타원 4">
            <a:extLst>
              <a:ext uri="{FF2B5EF4-FFF2-40B4-BE49-F238E27FC236}">
                <a16:creationId xmlns:a16="http://schemas.microsoft.com/office/drawing/2014/main" id="{2D309198-9331-4FD7-80AC-FFFAC310D2E2}"/>
              </a:ext>
            </a:extLst>
          </p:cNvPr>
          <p:cNvSpPr/>
          <p:nvPr/>
        </p:nvSpPr>
        <p:spPr>
          <a:xfrm rot="19800000">
            <a:off x="8317480" y="2192299"/>
            <a:ext cx="614083" cy="61408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>
              <a:cs typeface="B Nazanin" panose="00000400000000000000" pitchFamily="2" charset="-78"/>
            </a:endParaRPr>
          </a:p>
        </p:txBody>
      </p:sp>
      <p:sp>
        <p:nvSpPr>
          <p:cNvPr id="49" name="Block Arc 11">
            <a:extLst>
              <a:ext uri="{FF2B5EF4-FFF2-40B4-BE49-F238E27FC236}">
                <a16:creationId xmlns:a16="http://schemas.microsoft.com/office/drawing/2014/main" id="{32A845CE-D1F1-4291-B8C5-E132C88CD706}"/>
              </a:ext>
            </a:extLst>
          </p:cNvPr>
          <p:cNvSpPr/>
          <p:nvPr/>
        </p:nvSpPr>
        <p:spPr>
          <a:xfrm rot="10800000">
            <a:off x="8513960" y="2319444"/>
            <a:ext cx="221122" cy="35979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0" name="타원 4">
            <a:extLst>
              <a:ext uri="{FF2B5EF4-FFF2-40B4-BE49-F238E27FC236}">
                <a16:creationId xmlns:a16="http://schemas.microsoft.com/office/drawing/2014/main" id="{2D309198-9331-4FD7-80AC-FFFAC310D2E2}"/>
              </a:ext>
            </a:extLst>
          </p:cNvPr>
          <p:cNvSpPr/>
          <p:nvPr/>
        </p:nvSpPr>
        <p:spPr>
          <a:xfrm rot="19800000">
            <a:off x="9151829" y="2521963"/>
            <a:ext cx="614083" cy="61408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>
              <a:cs typeface="B Nazanin" panose="00000400000000000000" pitchFamily="2" charset="-78"/>
            </a:endParaRPr>
          </a:p>
        </p:txBody>
      </p:sp>
      <p:sp>
        <p:nvSpPr>
          <p:cNvPr id="51" name="Block Arc 11">
            <a:extLst>
              <a:ext uri="{FF2B5EF4-FFF2-40B4-BE49-F238E27FC236}">
                <a16:creationId xmlns:a16="http://schemas.microsoft.com/office/drawing/2014/main" id="{32A845CE-D1F1-4291-B8C5-E132C88CD706}"/>
              </a:ext>
            </a:extLst>
          </p:cNvPr>
          <p:cNvSpPr/>
          <p:nvPr/>
        </p:nvSpPr>
        <p:spPr>
          <a:xfrm rot="10800000">
            <a:off x="9348309" y="2649108"/>
            <a:ext cx="221122" cy="35979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61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228084"/>
            <a:chOff x="190907" y="1166839"/>
            <a:chExt cx="11976878" cy="1228084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76200">
                  <a:solidFill>
                    <a:srgbClr val="00B0F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90750" y="1656259"/>
              <a:ext cx="9977035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2-1 تغییر محیط های کسب و کار و تکامل لزوم پشتیبانی از تصمیم گیری و تحلیل شناسی</a:t>
              </a:r>
            </a:p>
            <a:p>
              <a:pPr algn="r" rtl="1"/>
              <a:endParaRPr lang="fa-IR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2257" y="1553346"/>
            <a:ext cx="10485033" cy="349839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افزایش سخت افزار ، نرم افزار و قابلیت های شبکه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ارتباط و همکاری گروهی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بهبود مدیریت داده ها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مدیریت پایگاه های داده تحلیلی و داده های بزرگ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پشتیبانی تحلیلی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غلبه بر محدودیت های شناختی در پردازش و ذخیره سازی اطلاعات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مدیریت دانش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پشتیبانی در هر مکان و هر زمان</a:t>
            </a:r>
            <a:endParaRPr lang="fa-IR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12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228084"/>
            <a:chOff x="190907" y="1166839"/>
            <a:chExt cx="11976878" cy="1228084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57664" y="1656259"/>
              <a:ext cx="9310121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3-1 روند تکامل پشتیبانی از تصمیم گیری کامپیوتری به تحلیل شناسی / علوم داده</a:t>
              </a:r>
            </a:p>
            <a:p>
              <a:pPr algn="r" rtl="1"/>
              <a:endParaRPr lang="fa-IR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2257" y="1553346"/>
            <a:ext cx="10485033" cy="122084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شکل 8-1 تکامل پشتیبانی از تصمیم گیری ، هوشمند کسب و کار و تحلیل شناسی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2"/>
          <a:stretch>
            <a:fillRect/>
          </a:stretch>
        </p:blipFill>
        <p:spPr>
          <a:xfrm>
            <a:off x="3226777" y="2774193"/>
            <a:ext cx="6446127" cy="29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215122" y="323885"/>
            <a:ext cx="11976878" cy="1228084"/>
            <a:chOff x="190907" y="1166839"/>
            <a:chExt cx="11976878" cy="1228084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0423398" cy="1225612"/>
              <a:chOff x="190907" y="1349722"/>
              <a:chExt cx="10423398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287405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</a:t>
              </a:r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0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4-1 چارچوب هوشمندی کسب و کار</a:t>
              </a:r>
            </a:p>
            <a:p>
              <a:pPr algn="r" rtl="1"/>
              <a:endParaRPr lang="fa-IR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46472" y="1569305"/>
            <a:ext cx="10475858" cy="45345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DSS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EIS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BI</a:t>
            </a: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هوشمندی کسب و کار </a:t>
            </a:r>
          </a:p>
          <a:p>
            <a:pPr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]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تعریف گسترده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[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یک اصطلاح جامع که ترکیبی از معماری ها ، ابزارها ، پایگاه های داده، ابزارهای تحلیلی ، برنامه های کابردی و متدولوژی ها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است.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spcBef>
                <a:spcPts val="8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]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تعریف کوتاه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[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ابزارها و تکنیک های تجزیه و تحلیل توصیفی ( به عنوان مثال ، ابزار گزارش)</a:t>
            </a:r>
          </a:p>
          <a:p>
            <a:pPr algn="just" rtl="1">
              <a:spcBef>
                <a:spcPts val="800"/>
              </a:spcBef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تاریخچه مختصر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BI </a:t>
            </a: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-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1970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1980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1990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ریشه ها و محرک های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BI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( شکل 1.9 را ببینید)</a:t>
            </a: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معماری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BI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(شکل 1.10 را ببینید)</a:t>
            </a: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6" name="Left Arrow 15"/>
          <p:cNvSpPr/>
          <p:nvPr/>
        </p:nvSpPr>
        <p:spPr>
          <a:xfrm flipV="1">
            <a:off x="8453802" y="4286250"/>
            <a:ext cx="200640" cy="171450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7824275" y="4296728"/>
            <a:ext cx="187813" cy="150494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9647159" y="2110639"/>
            <a:ext cx="241095" cy="194411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Left Arrow 53"/>
          <p:cNvSpPr/>
          <p:nvPr/>
        </p:nvSpPr>
        <p:spPr>
          <a:xfrm>
            <a:off x="10278369" y="2114550"/>
            <a:ext cx="267210" cy="190501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Chevron 1">
            <a:extLst>
              <a:ext uri="{FF2B5EF4-FFF2-40B4-BE49-F238E27FC236}">
                <a16:creationId xmlns:a16="http://schemas.microsoft.com/office/drawing/2014/main" id="{C51142C1-EAFF-496C-9F7F-D7878F61C76B}"/>
              </a:ext>
            </a:extLst>
          </p:cNvPr>
          <p:cNvSpPr/>
          <p:nvPr/>
        </p:nvSpPr>
        <p:spPr>
          <a:xfrm rot="10800000">
            <a:off x="10572000" y="323886"/>
            <a:ext cx="1326900" cy="435559"/>
          </a:xfrm>
          <a:prstGeom prst="chevron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228084"/>
            <a:chOff x="190907" y="1166839"/>
            <a:chExt cx="11976878" cy="1228084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10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4-1 چارچوب هوشمندی کسب و کار</a:t>
              </a:r>
            </a:p>
            <a:p>
              <a:pPr algn="r" rtl="1"/>
              <a:endParaRPr lang="fa-IR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2257" y="1555323"/>
            <a:ext cx="10485033" cy="19800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شکل 1.9 تحول هوشمندی کسب و کار 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BI </a:t>
            </a: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)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2"/>
          <a:stretch>
            <a:fillRect/>
          </a:stretch>
        </p:blipFill>
        <p:spPr>
          <a:xfrm>
            <a:off x="2689289" y="2320089"/>
            <a:ext cx="5731510" cy="440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225612"/>
            <a:chOff x="190907" y="1166839"/>
            <a:chExt cx="11976878" cy="1225612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10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4-1 </a:t>
              </a:r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چارچوب هوشمندی کسب و </a:t>
              </a:r>
              <a:r>
                <a:rPr lang="fa-IR" sz="2400" b="1" dirty="0" smtClean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کار</a:t>
              </a:r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19909" y="1629546"/>
            <a:ext cx="10502136" cy="311880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معماری هوشمندی کسب و کار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شکل 10-1 معماری سطح بالای هوشمندی کسب وکار</a:t>
            </a:r>
          </a:p>
          <a:p>
            <a:pPr lvl="0" algn="just" rtl="1">
              <a:spcBef>
                <a:spcPts val="800"/>
              </a:spcBef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2"/>
          <a:stretch>
            <a:fillRect/>
          </a:stretch>
        </p:blipFill>
        <p:spPr>
          <a:xfrm>
            <a:off x="3603270" y="2994423"/>
            <a:ext cx="6360287" cy="308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225612"/>
            <a:chOff x="190907" y="1166839"/>
            <a:chExt cx="11976878" cy="1225612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10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4-1 </a:t>
              </a:r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چارچوب هوشمندی کسب و </a:t>
              </a:r>
              <a:r>
                <a:rPr lang="fa-IR" sz="2400" b="1" dirty="0" smtClean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کار</a:t>
              </a:r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2257" y="1553346"/>
            <a:ext cx="10485033" cy="463716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نمونه کاربردی 1-1</a:t>
            </a:r>
          </a:p>
          <a:p>
            <a:pPr lvl="0" algn="just" rtl="1">
              <a:spcBef>
                <a:spcPts val="800"/>
              </a:spcBef>
            </a:pPr>
            <a:r>
              <a:rPr lang="en-US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Saber </a:t>
            </a:r>
            <a:r>
              <a:rPr lang="fa-IR" b="1" dirty="0">
                <a:solidFill>
                  <a:schemeClr val="accent1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از طریق داشبوردها و تحلیل شناسی به مشتریان خود کمک می کند.</a:t>
            </a: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پرسش هایی برای بحث و تبادل نظر</a:t>
            </a: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1-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گزارش گیری سنتی چیست؟ چگونه در سازمان از آن استفاده می شود؟</a:t>
            </a: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2-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چگونه می توان از تحلیل شناسی برای تغییر گزارش گیری سنتی استفاده کرد؟</a:t>
            </a: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3-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چگونه گزارش گیری تعاملی می تواند سازمان ها در تصمیم گیری کمک کند؟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83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225612"/>
            <a:chOff x="190907" y="1166839"/>
            <a:chExt cx="11976878" cy="1225612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10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4-1 </a:t>
              </a:r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چارچوب هوشمندی کسب و </a:t>
              </a:r>
              <a:r>
                <a:rPr lang="fa-IR" sz="2400" b="1" dirty="0" smtClean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کار</a:t>
              </a:r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1547" y="1461651"/>
            <a:ext cx="10485033" cy="539634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تمرین چند رسانه ای در زمینه هوشمندی کسب وکار</a:t>
            </a: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TUN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TeradataUniversityNetwork.com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)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- فیلم های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BSI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(سناریونگاری های تجاری) نامیده می شوند.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- آنالوگ های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CSI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(تحقیق صحنه جرم)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به نشانی زیر مراجعه کنید: </a:t>
            </a:r>
          </a:p>
          <a:p>
            <a:pPr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- </a:t>
            </a:r>
            <a:r>
              <a:rPr lang="en-US" dirty="0">
                <a:hlinkClick r:id="rId2"/>
              </a:rPr>
              <a:t>www.youtube.com/watch?v=NXEL5F4_aKA</a:t>
            </a:r>
            <a:r>
              <a:rPr lang="en-US" dirty="0"/>
              <a:t> </a:t>
            </a: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اسلاید های مربوط به این فیلم و نحوه تحلیل آن را روی اسلایدی به نشانی زیر تماشا کنید.</a:t>
            </a:r>
          </a:p>
          <a:p>
            <a:pPr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- </a:t>
            </a:r>
            <a:r>
              <a:rPr lang="en-US" dirty="0">
                <a:hlinkClick r:id="rId3"/>
              </a:rPr>
              <a:t>www.slideshare.net/teradata/bsi-how-we-did-it-the-case-of-the-misconnecting-passengers.slides</a:t>
            </a:r>
            <a:endParaRPr lang="en-US" dirty="0"/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در مورد ارائه شده در ویدئو و در اسلاید ها بحث کنید.</a:t>
            </a: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24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320417"/>
            <a:chOff x="190907" y="1166839"/>
            <a:chExt cx="11976878" cy="1320417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10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پردازش تراکنش در مقابل پردازش تحلیلی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1547" y="1461651"/>
            <a:ext cx="10485033" cy="463716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پردازش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آنلاین </a:t>
            </a: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تراکنش ها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OLTP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)</a:t>
            </a:r>
          </a:p>
          <a:p>
            <a:pPr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- پایگا ه های داده عملیاتی</a:t>
            </a:r>
          </a:p>
          <a:p>
            <a:pPr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-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ERP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،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SCM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،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CRM</a:t>
            </a:r>
          </a:p>
          <a:p>
            <a:pPr algn="just" rtl="1">
              <a:spcBef>
                <a:spcPts val="8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- هدف : ضبط داده ها</a:t>
            </a:r>
          </a:p>
          <a:p>
            <a:pPr algn="just" rtl="1">
              <a:spcBef>
                <a:spcPts val="800"/>
              </a:spcBef>
            </a:pPr>
            <a:endParaRPr lang="fa-IR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پردازش تحلیلی آنلاین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(OLAP)</a:t>
            </a:r>
            <a:endParaRPr lang="fa-IR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- انبارهای داده</a:t>
            </a:r>
          </a:p>
          <a:p>
            <a:pPr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- هدف: پشتیبانی تصمیم</a:t>
            </a:r>
          </a:p>
          <a:p>
            <a:pPr algn="just" rtl="1">
              <a:spcBef>
                <a:spcPts val="800"/>
              </a:spcBef>
            </a:pPr>
            <a:endParaRPr lang="en-US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رابطه بین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OLTP 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OLAP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چیست؟</a:t>
            </a:r>
            <a:endParaRPr lang="fa-IR" b="1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35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320417"/>
            <a:chOff x="190907" y="1166839"/>
            <a:chExt cx="11976878" cy="1320417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10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برنامه ریزی مناسب و همسویی با استراتژی کسب وکار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1547" y="1461651"/>
            <a:ext cx="10485033" cy="349839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برنامه ریزی و اجرا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کسب و کار ، سازمان ، کارکرد و زیرساخت</a:t>
            </a:r>
          </a:p>
          <a:p>
            <a:pPr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</a:t>
            </a: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توابع ارائه شده توسط مرکز شایستگی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BI</a:t>
            </a:r>
          </a:p>
          <a:p>
            <a:pPr algn="just" rtl="1">
              <a:spcBef>
                <a:spcPts val="800"/>
              </a:spcBef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- چگونه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BI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با استراتژی و اجرای استراتژی مرتبط است.</a:t>
            </a:r>
          </a:p>
          <a:p>
            <a:pPr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-تعامل بین جوامع بالقوه کاربران تجاری و سازمان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IS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را تشویق کنید.</a:t>
            </a:r>
          </a:p>
          <a:p>
            <a:pPr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- به عنوان یک مخزن و انتشار دهنده بهترین شیو ه های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BI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بین و در میان خطوط مختلف کسب و کار خدمت کنید.</a:t>
            </a:r>
          </a:p>
          <a:p>
            <a:pPr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- استانداردهای برتری در شیوه های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BI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را می توان در سراسر شرکت مورد حمایت و تشویق قرار داد.</a:t>
            </a:r>
          </a:p>
          <a:p>
            <a:pPr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Left Arrow 1"/>
          <p:cNvSpPr/>
          <p:nvPr/>
        </p:nvSpPr>
        <p:spPr>
          <a:xfrm flipV="1">
            <a:off x="9359161" y="2031521"/>
            <a:ext cx="276226" cy="171451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68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7" cy="1353770"/>
            <a:chOff x="190907" y="1166839"/>
            <a:chExt cx="11976877" cy="1353770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10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6" y="1689612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هوشمندی کسب وکار بی درنگ و بر حسب تقاضا،دسترس پذیر است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1547" y="1461651"/>
            <a:ext cx="10485033" cy="522707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ظهور برنامه های کاربردی هوشمندی کسب وکار به طور بی درنگ</a:t>
            </a: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توجیه نیاز</a:t>
            </a: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آیا نیاز به زمان واقعی وجود دارد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]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آیا ارزش هزینه اضافی را دارد؟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[</a:t>
            </a: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استفاده از توانمندسازها</a:t>
            </a: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RFID</a:t>
            </a:r>
            <a:endParaRPr lang="fa-IR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services </a:t>
            </a: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Intelligent agents</a:t>
            </a:r>
          </a:p>
          <a:p>
            <a:pPr marL="285750" indent="-285750" algn="just" rtl="1">
              <a:spcBef>
                <a:spcPts val="800"/>
              </a:spcBef>
              <a:buFontTx/>
              <a:buChar char="-"/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0322286"/>
              </p:ext>
            </p:extLst>
          </p:nvPr>
        </p:nvGraphicFramePr>
        <p:xfrm>
          <a:off x="2011680" y="979169"/>
          <a:ext cx="7829550" cy="574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1"/>
          <p:cNvSpPr txBox="1">
            <a:spLocks/>
          </p:cNvSpPr>
          <p:nvPr/>
        </p:nvSpPr>
        <p:spPr>
          <a:xfrm>
            <a:off x="323529" y="81323"/>
            <a:ext cx="11573197" cy="1319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a-I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فهرست فصل اول </a:t>
            </a:r>
          </a:p>
        </p:txBody>
      </p:sp>
      <p:sp>
        <p:nvSpPr>
          <p:cNvPr id="26" name="Oval 25"/>
          <p:cNvSpPr/>
          <p:nvPr/>
        </p:nvSpPr>
        <p:spPr>
          <a:xfrm>
            <a:off x="9555480" y="1131570"/>
            <a:ext cx="491490" cy="457200"/>
          </a:xfrm>
          <a:prstGeom prst="ellipse">
            <a:avLst/>
          </a:prstGeom>
          <a:solidFill>
            <a:srgbClr val="567DCB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7" name="Oval 26"/>
          <p:cNvSpPr/>
          <p:nvPr/>
        </p:nvSpPr>
        <p:spPr>
          <a:xfrm>
            <a:off x="9555480" y="1682136"/>
            <a:ext cx="491490" cy="457200"/>
          </a:xfrm>
          <a:prstGeom prst="ellipse">
            <a:avLst/>
          </a:prstGeom>
          <a:solidFill>
            <a:srgbClr val="5B98C9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8" name="Oval 27"/>
          <p:cNvSpPr/>
          <p:nvPr/>
        </p:nvSpPr>
        <p:spPr>
          <a:xfrm>
            <a:off x="9555480" y="2232702"/>
            <a:ext cx="491490" cy="457200"/>
          </a:xfrm>
          <a:prstGeom prst="ellipse">
            <a:avLst/>
          </a:prstGeom>
          <a:solidFill>
            <a:srgbClr val="39A8C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9" name="Oval 28"/>
          <p:cNvSpPr/>
          <p:nvPr/>
        </p:nvSpPr>
        <p:spPr>
          <a:xfrm>
            <a:off x="9555480" y="2783268"/>
            <a:ext cx="491490" cy="457200"/>
          </a:xfrm>
          <a:prstGeom prst="ellipse">
            <a:avLst/>
          </a:prstGeom>
          <a:solidFill>
            <a:srgbClr val="35BBB6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0" name="Oval 29"/>
          <p:cNvSpPr/>
          <p:nvPr/>
        </p:nvSpPr>
        <p:spPr>
          <a:xfrm>
            <a:off x="9555480" y="3333834"/>
            <a:ext cx="491490" cy="457200"/>
          </a:xfrm>
          <a:prstGeom prst="ellipse">
            <a:avLst/>
          </a:prstGeom>
          <a:solidFill>
            <a:srgbClr val="3CC19E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1" name="Oval 30"/>
          <p:cNvSpPr/>
          <p:nvPr/>
        </p:nvSpPr>
        <p:spPr>
          <a:xfrm>
            <a:off x="9555480" y="3884400"/>
            <a:ext cx="491490" cy="457200"/>
          </a:xfrm>
          <a:prstGeom prst="ellipse">
            <a:avLst/>
          </a:prstGeom>
          <a:solidFill>
            <a:srgbClr val="36B576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2" name="Oval 31"/>
          <p:cNvSpPr/>
          <p:nvPr/>
        </p:nvSpPr>
        <p:spPr>
          <a:xfrm>
            <a:off x="9555480" y="4434966"/>
            <a:ext cx="491490" cy="457200"/>
          </a:xfrm>
          <a:prstGeom prst="ellipse">
            <a:avLst/>
          </a:prstGeom>
          <a:solidFill>
            <a:srgbClr val="3EBB6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3" name="Oval 32"/>
          <p:cNvSpPr/>
          <p:nvPr/>
        </p:nvSpPr>
        <p:spPr>
          <a:xfrm>
            <a:off x="9555480" y="4985532"/>
            <a:ext cx="491490" cy="457200"/>
          </a:xfrm>
          <a:prstGeom prst="ellipse">
            <a:avLst/>
          </a:prstGeom>
          <a:solidFill>
            <a:srgbClr val="3FB745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4" name="Oval 33"/>
          <p:cNvSpPr/>
          <p:nvPr/>
        </p:nvSpPr>
        <p:spPr>
          <a:xfrm>
            <a:off x="9555480" y="5536098"/>
            <a:ext cx="491490" cy="457200"/>
          </a:xfrm>
          <a:prstGeom prst="ellipse">
            <a:avLst/>
          </a:prstGeom>
          <a:solidFill>
            <a:srgbClr val="51B03D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5" name="Oval 34"/>
          <p:cNvSpPr/>
          <p:nvPr/>
        </p:nvSpPr>
        <p:spPr>
          <a:xfrm>
            <a:off x="9555480" y="6086666"/>
            <a:ext cx="491490" cy="457200"/>
          </a:xfrm>
          <a:prstGeom prst="ellipse">
            <a:avLst/>
          </a:prstGeom>
          <a:solidFill>
            <a:srgbClr val="6EB14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6" name="TextBox 35"/>
          <p:cNvSpPr txBox="1"/>
          <p:nvPr/>
        </p:nvSpPr>
        <p:spPr>
          <a:xfrm>
            <a:off x="9641205" y="1103945"/>
            <a:ext cx="365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fa-IR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35490" y="1658976"/>
            <a:ext cx="365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fa-IR" sz="2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35490" y="2244538"/>
            <a:ext cx="365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fa-IR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35490" y="2778801"/>
            <a:ext cx="365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fa-IR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639300" y="3340705"/>
            <a:ext cx="365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fa-IR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35490" y="3868205"/>
            <a:ext cx="365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fa-IR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35490" y="4458126"/>
            <a:ext cx="365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7</a:t>
            </a:r>
            <a:endParaRPr lang="fa-IR" sz="24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635490" y="4981065"/>
            <a:ext cx="365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8</a:t>
            </a:r>
            <a:endParaRPr lang="fa-IR" sz="24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35490" y="5519903"/>
            <a:ext cx="339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9</a:t>
            </a:r>
            <a:endParaRPr lang="fa-IR" sz="24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57385" y="6072270"/>
            <a:ext cx="521970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10</a:t>
            </a:r>
            <a:endParaRPr lang="fa-I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320417"/>
            <a:chOff x="190907" y="1166839"/>
            <a:chExt cx="11976878" cy="1320417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10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18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ملاحظات حیاتی سیستم هوشمندی کسب و کار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1547" y="1461651"/>
            <a:ext cx="10485033" cy="484748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sz="240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توسعه سیستم های هوشمندی کسب وکار یا دستیابی به آن ها</a:t>
            </a: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  - ساخت در مقابل خرید</a:t>
            </a: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  - پوسته</a:t>
            </a: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توجیه و تحلیل هزینه- فایده</a:t>
            </a: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 - یک تلاش چالش برانگیز، چرا؟</a:t>
            </a: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امنیت حریم خصوصی و محافظت از آن</a:t>
            </a: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یکپارچه سازی سیستم ها و برنامه های کاربردی</a:t>
            </a: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320417"/>
            <a:chOff x="190907" y="1166839"/>
            <a:chExt cx="11976878" cy="1320417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19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5-1 بررسی تحلیل شناسی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1547" y="1461651"/>
            <a:ext cx="10686578" cy="319061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sz="240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عبارت تحلیل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شناسی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….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فرآیند توسعه تصمیمات اجرا شدنی یا توصیه هایی برای اقدامات مبتنی بر بینش های حاصل از داده های تاریخی دانست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.</a:t>
            </a:r>
            <a:endParaRPr lang="fa-IR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از دیدگاه بنیان تحقیقات عملیاتی و علوم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مدیریت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INFORMS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) </a:t>
            </a: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-   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تحلیل شناسی ، معرف ترکیبی از فناوری کامپیوتر، فنون علم مدیریت و آمار برای حل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مسائل واقعی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است.</a:t>
            </a: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320417"/>
            <a:chOff x="190907" y="1166839"/>
            <a:chExt cx="11976878" cy="1320417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19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تحلیل شناسی کسب وکار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81547" y="1461651"/>
            <a:ext cx="10686578" cy="178510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شکل 11-1 سه نوع تحلیل شناسی </a:t>
            </a: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3624582" y="1855176"/>
            <a:ext cx="5566483" cy="45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320417"/>
            <a:chOff x="190907" y="1166839"/>
            <a:chExt cx="11976878" cy="1320417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19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تحلیل شناسی توصیفی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00149" y="1466850"/>
            <a:ext cx="10579357" cy="460638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sz="240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تجزیه و تحلیل توصیفی یا گزارشی</a:t>
            </a: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در پاسخ به این سوال که چه اتفاقی افتاده است</a:t>
            </a: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تحلیل گذشته نگر داده های تاریخی</a:t>
            </a:r>
          </a:p>
          <a:p>
            <a:pPr marL="28575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توانمندسازها</a:t>
            </a: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-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OLAP /DW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- تجسم داده ها </a:t>
            </a: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- داشبورد و کارت امتیاز</a:t>
            </a:r>
          </a:p>
          <a:p>
            <a:pPr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- آمار توصیفی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69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320417"/>
            <a:chOff x="190907" y="1166839"/>
            <a:chExt cx="11976878" cy="1320417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19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نمونه کاربردی 2-1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00149" y="1466850"/>
            <a:ext cx="10579357" cy="264687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r>
              <a:rPr lang="en-US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Silvaris </a:t>
            </a:r>
            <a:r>
              <a:rPr lang="fa-IR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 کسب و کار خود را با تحلیل تصویری و توانایی گزارش گیری بی درنگ، افزایش می دهد.</a:t>
            </a:r>
          </a:p>
          <a:p>
            <a:pPr lvl="0" algn="just" rtl="1">
              <a:spcBef>
                <a:spcPts val="800"/>
              </a:spcBef>
            </a:pPr>
            <a:endParaRPr lang="fa-IR" b="1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پرسش هایی برای بحث و تبادل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نظر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Silvaris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با چه چالشی روبه رو بود؟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2- چگونه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Silvaris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مشکل خود را با استفاده از مصورسازی داده ها به کمک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Tableau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حل کرد؟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320417"/>
            <a:chOff x="190907" y="1166839"/>
            <a:chExt cx="11976878" cy="1320417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19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نمونه کاربردی 3-1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00149" y="1466850"/>
            <a:ext cx="10579357" cy="188769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زیمنس با استفاده از مصورسازی داده ها هزینه را کاهش می دهد</a:t>
            </a:r>
          </a:p>
          <a:p>
            <a:pPr lvl="0" algn="just" rtl="1">
              <a:spcBef>
                <a:spcPts val="800"/>
              </a:spcBef>
            </a:pPr>
            <a:endParaRPr lang="fa-IR" b="1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پرسش هایی برای بحث و تبادل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نظر</a:t>
            </a: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 گروه تحلیل شناسی مصور زیمنس با چه چالش هایی روبرو شد؟</a:t>
            </a: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2- چگونه ابزار مصورسازی داده ها یا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Dundas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در کاهش هزینه به زیمنس کمک کرد؟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320417"/>
            <a:chOff x="190907" y="1166839"/>
            <a:chExt cx="11976878" cy="1320417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19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تحلیل شناسی پیش بینانه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00149" y="1466850"/>
            <a:ext cx="10579357" cy="302647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با هدف تعیین آنچه در آینده ممکن است اتفاق بیفتد ( پیش بینی رویدادهای آینده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)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نگاهی به داده های گذشته برای پیش بینی آینده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توانمندسازها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- داده کاوی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- استخراج متن / وب کاوی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- پیش بینی 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i.e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سری زمانی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)</a:t>
            </a: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320417"/>
            <a:chOff x="190907" y="1166839"/>
            <a:chExt cx="11976878" cy="1320417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19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نمونه کاربردی 1.4 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00149" y="1466850"/>
            <a:ext cx="10579357" cy="302647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تحلیل آسیب های ورزشی</a:t>
            </a:r>
          </a:p>
          <a:p>
            <a:pPr lvl="0" algn="just" rtl="1">
              <a:spcBef>
                <a:spcPts val="800"/>
              </a:spcBef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پرسش هایی برای بحث و تبادل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نظر</a:t>
            </a: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1-چه نوع تحلیل شناسی در تحلیل آسیب دیدگی به کار می رود؟</a:t>
            </a: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2-چگونه مصور سازی به شناخت داده ها و ارائه بینش به داده ها کمک می کند؟</a:t>
            </a: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3-مشکل دسته بندی چیست؟</a:t>
            </a: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4-با انجام تحلیل توالی ، چه نتیجه ای می توان گرفت؟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320417"/>
            <a:chOff x="190907" y="1166839"/>
            <a:chExt cx="11976878" cy="1320417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19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601777" y="1656259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تحلیل شناسی توصیفی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00149" y="1466850"/>
            <a:ext cx="10579357" cy="416524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با هدف تعیین بهترین تصمیم ممکن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از هر دو حالت توصیفی و پیش بینی برای ایجاد گزینه ها استفاده می کند و سپس بهترین را تعیین می کند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توانمندسازها</a:t>
            </a: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- بهینه سازی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- شبیه سازی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- مدل سازی تصمیم گیری چند معیاره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- برنامه نویسی اکتشافی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تجزیه و تحلیل برای بسیاری از دامنه ها اعمال می شود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تجزیه و تحلیل یا علم داده؟</a:t>
            </a:r>
          </a:p>
          <a:p>
            <a:pPr lvl="0" algn="just" rtl="1">
              <a:spcBef>
                <a:spcPts val="800"/>
              </a:spcBef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823293" cy="1313500"/>
            <a:chOff x="190907" y="1166839"/>
            <a:chExt cx="11823293" cy="1313500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19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نمونه کاربردی 5-1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00149" y="1466850"/>
            <a:ext cx="10579357" cy="368306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شرکت کارشناس در تولید میله های فولادی ، از تحلیل شناسی برای تعیین تاریخ پاسخ به سفارش مشتری بر اساس منابع موجود استفاده می کند</a:t>
            </a:r>
          </a:p>
          <a:p>
            <a:pPr lvl="0" algn="just" rtl="1">
              <a:spcBef>
                <a:spcPts val="800"/>
              </a:spcBef>
            </a:pPr>
            <a:endParaRPr lang="fa-IR" b="1" dirty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پرسش هایی برای بحث و تبادل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نظر</a:t>
            </a:r>
          </a:p>
          <a:p>
            <a:pPr lvl="0" algn="just" rtl="1">
              <a:spcBef>
                <a:spcPts val="800"/>
              </a:spcBef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1-چرا واگذاری مجدد موجودی از مشتری به مشتری دیگر موضوع اصلی بحث است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؟</a:t>
            </a:r>
          </a:p>
          <a:p>
            <a:pPr lvl="0" algn="just" rtl="1">
              <a:spcBef>
                <a:spcPts val="800"/>
              </a:spcBef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2- چگونه سیستم تصمیم یار می تواند به این تصمیم گیری ها کمک کند؟</a:t>
            </a:r>
          </a:p>
          <a:p>
            <a:pPr lvl="0" algn="just" rtl="1">
              <a:spcBef>
                <a:spcPts val="800"/>
              </a:spcBef>
            </a:pPr>
            <a:endParaRPr lang="fa-IR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352396" cy="520301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713709" cy="1225612"/>
            <a:chOff x="190907" y="1166839"/>
            <a:chExt cx="11713709" cy="1225612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76200">
                  <a:solidFill>
                    <a:srgbClr val="00B0F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02254" y="1700543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just" rtl="1">
                <a:spcBef>
                  <a:spcPts val="800"/>
                </a:spcBef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اهداف یادگیری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2257" y="1553346"/>
            <a:ext cx="10485033" cy="305211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1-1 درک نیاز به پشتیبانی کامپیوتری از تصمیم گیری مدیریتی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1-2 تشخیص تحول در این پشتیبانی کامیپیوتری به حالت کنونی-تحلیل شناسی/علوم داده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1-3 تشریح روش شناسی و مفاهیم هوشمندی کسب و کار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(BI)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1-4 شناخت انواع مختلف تحلیل شناسی و برنامه های کاربردی گزینشی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1-5 شناخت اکو سیستم تحلیل شناسی به منظور شناسایی انواع نقش آفرینان مهم و فرصت های شغلی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92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823293" cy="1313500"/>
            <a:chOff x="190907" y="1166839"/>
            <a:chExt cx="11823293" cy="1313500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28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نمونه هایی از تحلیل شناسی در حوزه های برگزیده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36614" y="1225735"/>
            <a:ext cx="10579357" cy="309828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کاربردهای تحلیل شناسی در </a:t>
            </a: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مراقبت های بهداشتی – نمونه های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Humana</a:t>
            </a:r>
          </a:p>
          <a:p>
            <a:pPr lvl="0" algn="just" rtl="1">
              <a:spcBef>
                <a:spcPts val="800"/>
              </a:spcBef>
            </a:pPr>
            <a:endParaRPr lang="en-US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lnSpc>
                <a:spcPct val="200000"/>
              </a:lnSpc>
              <a:spcBef>
                <a:spcPts val="800"/>
              </a:spcBef>
              <a:buFontTx/>
              <a:buChar char="-"/>
            </a:pPr>
            <a:r>
              <a:rPr lang="fa-IR" b="1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نمونه 1: </a:t>
            </a:r>
            <a:r>
              <a:rPr lang="en-US" b="1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  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جلوگیری از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زمین خوردن سالخوردگان – رویکرد مبتنی بر تحلیل شناسی</a:t>
            </a:r>
          </a:p>
          <a:p>
            <a:pPr marL="285750" lvl="0" indent="-285750" algn="just" rtl="1">
              <a:lnSpc>
                <a:spcPct val="200000"/>
              </a:lnSpc>
              <a:spcBef>
                <a:spcPts val="800"/>
              </a:spcBef>
              <a:buFontTx/>
              <a:buChar char="-"/>
            </a:pPr>
            <a:r>
              <a:rPr lang="fa-IR" b="1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نمونه </a:t>
            </a:r>
            <a:r>
              <a:rPr lang="fa-IR" b="1" dirty="0">
                <a:solidFill>
                  <a:schemeClr val="accent2"/>
                </a:solidFill>
                <a:cs typeface="B Nazanin" panose="00000400000000000000" pitchFamily="2" charset="-78"/>
              </a:rPr>
              <a:t>2 : </a:t>
            </a:r>
            <a:r>
              <a:rPr lang="fa-IR" b="1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هدف جسورانه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humana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کاربرد تحلیل شناسی برای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تعریف معیارهای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مناسب</a:t>
            </a:r>
          </a:p>
          <a:p>
            <a:pPr marL="285750" lvl="0" indent="-285750" algn="just" rtl="1">
              <a:lnSpc>
                <a:spcPct val="200000"/>
              </a:lnSpc>
              <a:spcBef>
                <a:spcPts val="800"/>
              </a:spcBef>
              <a:buFontTx/>
              <a:buChar char="-"/>
            </a:pPr>
            <a:r>
              <a:rPr lang="fa-IR" b="1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نمونه </a:t>
            </a:r>
            <a:r>
              <a:rPr lang="fa-IR" b="1" dirty="0">
                <a:solidFill>
                  <a:schemeClr val="accent2"/>
                </a:solidFill>
                <a:cs typeface="B Nazanin" panose="00000400000000000000" pitchFamily="2" charset="-78"/>
              </a:rPr>
              <a:t>3 :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مدل های پیش بینانه برای شناسایی اعضا با بیشترین ریسک در بیمه گر سلامت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823293" cy="1313500"/>
            <a:chOff x="190907" y="1166839"/>
            <a:chExt cx="11823293" cy="1313500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28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نمونه هایی از تحلیل شناسی در حوزه های برگزیده</a:t>
              </a: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36614" y="1225735"/>
            <a:ext cx="10579357" cy="226728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تحلیل شناسی در زنجیره ارزش خرده فروشی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اجزای منتخب از یک زنجیره ارزش خرده فروشی</a:t>
            </a:r>
          </a:p>
          <a:p>
            <a:pPr lvl="0"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3295960" y="2623382"/>
            <a:ext cx="6009029" cy="36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823293" cy="1313500"/>
            <a:chOff x="190907" y="1166839"/>
            <a:chExt cx="11823293" cy="1313500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28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>
                  <a:solidFill>
                    <a:schemeClr val="accent1"/>
                  </a:solidFill>
                  <a:cs typeface="B Nazanin" panose="00000400000000000000" pitchFamily="2" charset="-78"/>
                </a:rPr>
                <a:t>نمونه هایی از </a:t>
              </a:r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کابردهای تحلیل شناسی در زنجیره ارزش خرده فروشی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36614" y="1225735"/>
            <a:ext cx="10579357" cy="150810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630734"/>
              </p:ext>
            </p:extLst>
          </p:nvPr>
        </p:nvGraphicFramePr>
        <p:xfrm>
          <a:off x="2682699" y="1481107"/>
          <a:ext cx="7285740" cy="508595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428580">
                  <a:extLst>
                    <a:ext uri="{9D8B030D-6E8A-4147-A177-3AD203B41FA5}">
                      <a16:colId xmlns:a16="http://schemas.microsoft.com/office/drawing/2014/main" val="2351904896"/>
                    </a:ext>
                  </a:extLst>
                </a:gridCol>
                <a:gridCol w="2428580">
                  <a:extLst>
                    <a:ext uri="{9D8B030D-6E8A-4147-A177-3AD203B41FA5}">
                      <a16:colId xmlns:a16="http://schemas.microsoft.com/office/drawing/2014/main" val="4002890010"/>
                    </a:ext>
                  </a:extLst>
                </a:gridCol>
                <a:gridCol w="2428580">
                  <a:extLst>
                    <a:ext uri="{9D8B030D-6E8A-4147-A177-3AD203B41FA5}">
                      <a16:colId xmlns:a16="http://schemas.microsoft.com/office/drawing/2014/main" val="2269317362"/>
                    </a:ext>
                  </a:extLst>
                </a:gridCol>
              </a:tblGrid>
              <a:tr h="3505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dirty="0">
                          <a:effectLst/>
                          <a:cs typeface="B Nazanin" panose="00000400000000000000" pitchFamily="2" charset="-78"/>
                        </a:rPr>
                        <a:t>کاربرد تحلیل شناسی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6602" marR="666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dirty="0">
                          <a:effectLst/>
                          <a:cs typeface="B Nazanin" panose="00000400000000000000" pitchFamily="2" charset="-78"/>
                        </a:rPr>
                        <a:t>پرسش کسب و کار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6602" marR="66602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dirty="0">
                          <a:effectLst/>
                          <a:cs typeface="B Nazanin" panose="00000400000000000000" pitchFamily="2" charset="-78"/>
                        </a:rPr>
                        <a:t>ارزش کسب و کار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6602" marR="66602" marT="0" marB="0" anchor="ctr"/>
                </a:tc>
                <a:extLst>
                  <a:ext uri="{0D108BD9-81ED-4DB2-BD59-A6C34878D82A}">
                    <a16:rowId xmlns:a16="http://schemas.microsoft.com/office/drawing/2014/main" val="2975556380"/>
                  </a:ext>
                </a:extLst>
              </a:tr>
              <a:tr h="2877811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بهینه‌سازی موجود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602" marR="66602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1-</a:t>
                      </a:r>
                      <a:r>
                        <a:rPr lang="ar-SA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برای کدام محصولات میزان تقاضا زیاد است؟</a:t>
                      </a:r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2- کدام محصولات کندمصرف هستند یا به محصولات از دور خارج‌شده تبدیل می‌شوند؟</a:t>
                      </a:r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marL="0" marR="0" algn="justLow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۱</a:t>
                      </a:r>
                      <a:r>
                        <a:rPr lang="fa-IR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</a:t>
                      </a:r>
                      <a:r>
                        <a:rPr lang="ar-SA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ar-SA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میزان مصرف محصولات تند‌مصرف را پیش‌بینی کنید و آن‌ها را با توجه به موجودی کافی و به منظور پرهیز از سناریوی اتمام موجودی انبار سفارش دهید. </a:t>
                      </a:r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2- با ترکیب محصولات کند‌مصرف با محصول دارای تقاضای زیاد، گردش کار موجودی محصولات کند‌مصرف را به سرعت انجام دهید. </a:t>
                      </a:r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1071857962"/>
                  </a:ext>
                </a:extLst>
              </a:tr>
              <a:tr h="1794112"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نوسان قیمت </a:t>
                      </a:r>
                      <a:endParaRPr lang="en-US" sz="18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602" marR="66602" marT="0" marB="0" anchor="ctr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1- روی محصول چقدر سود خالص نصیبم می‌شود؟</a:t>
                      </a:r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</a:t>
                      </a:r>
                      <a:r>
                        <a:rPr lang="ar-SA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- </a:t>
                      </a:r>
                      <a:r>
                        <a:rPr lang="ar-SA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روی این محصول چقدر می‌توانم تخفیف قائل شوم؟</a:t>
                      </a:r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602" marR="66602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1- قیمت‌های هر یک از محصولاتی را کاهش دهید که ممکن است با کاستن از ضرر سود حاشیه‌ای بهینه شوند.</a:t>
                      </a:r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2- قیمت بسته محصولی را بهینه کنید که برای حفظ حاشیه‌ای مشخص شده است.</a:t>
                      </a:r>
                      <a:endParaRPr lang="en-US" sz="140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6602" marR="66602" marT="0" marB="0"/>
                </a:tc>
                <a:extLst>
                  <a:ext uri="{0D108BD9-81ED-4DB2-BD59-A6C34878D82A}">
                    <a16:rowId xmlns:a16="http://schemas.microsoft.com/office/drawing/2014/main" val="2270080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9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823293" cy="1313500"/>
            <a:chOff x="190907" y="1166839"/>
            <a:chExt cx="11823293" cy="1313500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28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معرفی اجمالی تحلیل شناسی داده های بزرگ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36614" y="1225735"/>
            <a:ext cx="10579357" cy="444224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داده های بزرگ چیست؟( آیا فقط " بزرگ " است؟ )</a:t>
            </a:r>
          </a:p>
          <a:p>
            <a:pPr lvl="0"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-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داده های بزرگ داده هایی هستند که نمی توان آنها را به راحتی با استفاده از ابزار / وسایل سنتی ذخیره یا پردازش کرد.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- داده های بزرگ معمولا به داده هایی اطلاق می شود که به اشکال مختلف وجود دارند : بزرگ ، ساختار یافته ، بدون ساختار ، پیوسته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3vs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، حجم ، تنوع ، سرعت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- داده ها ( داده های بزرگ یا موارد دیگر ) اگر ارزش تجاری ارائه نکنند بی ارزش هستند ( و برای اینکه ارزش تجاری ارائه کنند ، باید تجزیه و تحلیل شوند)</a:t>
            </a:r>
          </a:p>
          <a:p>
            <a:pPr lvl="0" algn="just" rtl="1">
              <a:spcBef>
                <a:spcPts val="800"/>
              </a:spcBef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اطلاعات بیشتر در مورد تجزیه و تحلیل داده های بزرگ در فصل 7 آمده است.</a:t>
            </a:r>
          </a:p>
          <a:p>
            <a:pPr lvl="0" algn="just" rtl="1">
              <a:spcBef>
                <a:spcPts val="800"/>
              </a:spcBef>
            </a:pPr>
            <a:endParaRPr lang="en-US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823293" cy="1313500"/>
            <a:chOff x="190907" y="1166839"/>
            <a:chExt cx="11823293" cy="1313500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28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نمونه کابردی 6-1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  <a:p>
              <a:pPr algn="r" rtl="1"/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36614" y="1225735"/>
            <a:ext cx="10579357" cy="344196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en-US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CenterPoint Energy </a:t>
            </a:r>
            <a:r>
              <a:rPr lang="fa-IR" b="1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 برای بهبود خدمات به مشتری از تحلیل شناسی بی درنگ داده های بزرگ استفاده می کند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en-US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پرسش های برای بحث و تبادل نظر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 چگونه شرکت های برق می توانند خاموشی احتمالی در یک مکان را پیش بینی کنند؟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2-تحلیل احساسات مشتری چیست؟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3-چگونه تحلیل احساسات مشتری به شرکت ها کمک می کند تا خدمات شخصی به مشتریانشان ارائه دهند؟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823293" cy="1225612"/>
            <a:chOff x="190907" y="1166839"/>
            <a:chExt cx="11823293" cy="1225612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28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مروری بر اکو سیستم تحلیل شناسی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36614" y="1225735"/>
            <a:ext cx="10579357" cy="378565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b="1" dirty="0" smtClean="0">
              <a:solidFill>
                <a:schemeClr val="accent1"/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نقش آفرینان کلیدی در صنعت تحلیل چیست؟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چه کاری می کنند؟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آیا جایی برای شما وجود دارد که بخشی از آن باشید؟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نیاز به طبقه بندی شرکت کنندگان مختلف صنعت در دیدگاه گسترده تر از تجزیه و تحلیل به وجود دارد</a:t>
            </a:r>
          </a:p>
          <a:p>
            <a:pPr lvl="0"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-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شناسایی ارائه دهندگان ( به عنوان یک مصرف کننده تجزیه و تحلیل)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- نقش هایی را که باید بازی کنید ( به عنوان یک ارائه دهنده بالقوه) شناسایی کنید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- فرصت های شغلی را شناسایی کنید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- فرصت های سرمایه گذاری / کارآفرینی را شناسایی کنید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- درک چشم انداز و آینده سیستم های ورزشی تصمیم گیری کامپیوتری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1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823293" cy="1225612"/>
            <a:chOff x="190907" y="1166839"/>
            <a:chExt cx="11823293" cy="1225612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28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اکو سیستم تحلیل شناسی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63455" y="1457391"/>
            <a:ext cx="10579357" cy="112851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شکل 13-1 اکو سیستم تحلیل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شناسی</a:t>
            </a:r>
          </a:p>
          <a:p>
            <a:pPr lvl="0" algn="just" rtl="1">
              <a:spcBef>
                <a:spcPts val="800"/>
              </a:spcBef>
            </a:pPr>
            <a:endParaRPr lang="fa-IR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fa-IR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3653826" y="2059324"/>
            <a:ext cx="5833446" cy="39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823293" cy="1225612"/>
            <a:chOff x="190907" y="1166839"/>
            <a:chExt cx="11823293" cy="1225612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8" y="1234674"/>
                  <a:ext cx="2340001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28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مروری بر اکو سیستم تحلیل شناسی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63455" y="1457391"/>
            <a:ext cx="10579357" cy="541173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285750" lvl="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ارائه دهندگان زیرساخت تولید داده</a:t>
            </a:r>
          </a:p>
          <a:p>
            <a:pPr marL="285750" lvl="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ارائه دهندگان زیر ساخت مدیریت داده ها</a:t>
            </a:r>
          </a:p>
          <a:p>
            <a:pPr marL="285750" lvl="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تامین کنندگان انبار داده</a:t>
            </a:r>
          </a:p>
          <a:p>
            <a:pPr marL="285750" lvl="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ارائه دهندگان میان افزار</a:t>
            </a:r>
          </a:p>
          <a:p>
            <a:pPr marL="285750" lvl="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ارائه دهندگان خدمات داده</a:t>
            </a:r>
          </a:p>
          <a:p>
            <a:pPr marL="285750" lvl="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توسعه دهندگان نرم افزار با محوریت تحلیل شناسی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- توصیفی ، پیش بینانه ، تجویزی</a:t>
            </a:r>
          </a:p>
          <a:p>
            <a:pPr marL="285750" lvl="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توسعه دهندگان برنامه کاربردی : صنعت خاص یا عام</a:t>
            </a:r>
          </a:p>
          <a:p>
            <a:pPr marL="285750" lvl="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تحلیلگران و تاثیر گذارن صنعت تحلیل شناسی </a:t>
            </a:r>
          </a:p>
          <a:p>
            <a:pPr lvl="0" algn="just" rtl="1">
              <a:spcBef>
                <a:spcPts val="800"/>
              </a:spcBef>
            </a:pPr>
            <a:endParaRPr lang="fa-IR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fa-IR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823293" cy="1225612"/>
            <a:chOff x="190907" y="1166839"/>
            <a:chExt cx="11823293" cy="1225612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28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30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31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مروری بر اکو سیستم تحلیل شناسی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63455" y="1457391"/>
            <a:ext cx="10579357" cy="40729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موسسات دانشگاهی و نهاد های صدور گواهینامه</a:t>
            </a:r>
          </a:p>
          <a:p>
            <a:pPr lvl="0"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- گواهی نامه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- برنامه های کارشناسی ارشد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- برنامه های کارشناسی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- پشنهاد شده توسط</a:t>
            </a:r>
          </a:p>
          <a:p>
            <a:pPr lvl="0" algn="just" rtl="1">
              <a:spcBef>
                <a:spcPts val="800"/>
              </a:spcBef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  </a:t>
            </a:r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-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MIS </a:t>
            </a:r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، مهندسی</a:t>
            </a:r>
          </a:p>
          <a:p>
            <a:pPr lvl="0" algn="just" rtl="1">
              <a:spcBef>
                <a:spcPts val="800"/>
              </a:spcBef>
            </a:pPr>
            <a:r>
              <a:rPr lang="fa-IR" sz="1600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  - بازاریابی ، آمار</a:t>
            </a:r>
          </a:p>
          <a:p>
            <a:pPr lvl="0" algn="just" rtl="1">
              <a:spcBef>
                <a:spcPts val="800"/>
              </a:spcBef>
            </a:pPr>
            <a:r>
              <a:rPr lang="fa-IR" sz="1600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   - علوم کامپیوتر</a:t>
            </a:r>
          </a:p>
          <a:p>
            <a:pPr lvl="0" algn="just" rtl="1">
              <a:spcBef>
                <a:spcPts val="800"/>
              </a:spcBef>
            </a:pPr>
            <a:r>
              <a:rPr lang="fa-IR" sz="1600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    - ...</a:t>
            </a:r>
            <a:endParaRPr lang="fa-IR" sz="1600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تنظیم کننده ها و سیاست گذاران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سازمان های کاربر تجزیه و تحلیل</a:t>
            </a:r>
            <a:endParaRPr lang="fa-IR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 descr="FIGURE 1.14 Word Cloud of Titles of Analytics Program Graduat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54" y="1936277"/>
            <a:ext cx="2924579" cy="28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4448192" y="327734"/>
            <a:ext cx="7566008" cy="944168"/>
            <a:chOff x="4448192" y="1166839"/>
            <a:chExt cx="7566008" cy="944168"/>
          </a:xfrm>
        </p:grpSpPr>
        <p:grpSp>
          <p:nvGrpSpPr>
            <p:cNvPr id="44" name="Group 43"/>
            <p:cNvGrpSpPr/>
            <p:nvPr/>
          </p:nvGrpSpPr>
          <p:grpSpPr>
            <a:xfrm>
              <a:off x="8032261" y="1166839"/>
              <a:ext cx="3872355" cy="446317"/>
              <a:chOff x="8032261" y="1349722"/>
              <a:chExt cx="3872355" cy="446317"/>
            </a:xfrm>
          </p:grpSpPr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37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طرح این کتاب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63455" y="1457391"/>
            <a:ext cx="10579357" cy="112851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شکل 15-1 طرح کتاب</a:t>
            </a:r>
          </a:p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3165231" y="1924417"/>
            <a:ext cx="7200900" cy="37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352396" cy="520301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713709" cy="1225612"/>
            <a:chOff x="190907" y="1166839"/>
            <a:chExt cx="11713709" cy="1225612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76200">
                  <a:solidFill>
                    <a:srgbClr val="00B0F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02254" y="1700543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just" rtl="1">
                <a:spcBef>
                  <a:spcPts val="800"/>
                </a:spcBef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 smtClean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مقدمه</a:t>
              </a:r>
              <a:endParaRPr lang="fa-IR" sz="2400" b="1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2257" y="1553346"/>
            <a:ext cx="10485033" cy="323678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342900" lvl="0" indent="-34290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sz="24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استفاده از تحلیل شناسی کسب و کار به مثابه پشتیبانی کامپیوتری برای تصمیم سازی مدیریتی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endParaRPr lang="fa-IR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تمرکز بر مبانی نظری و مفهومی حمایت ازتصمیم گیری و استفاده از ابزارها و تکنیک های کسب وکار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endParaRPr lang="fa-IR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285750" lvl="0" indent="-285750" algn="just" rtl="1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استفاده از روش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EEE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(مواجهه ، تجربه ، بررسی) برای معرفی مباحث</a:t>
            </a:r>
            <a:endParaRPr lang="en-US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63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2028949" y="338153"/>
            <a:ext cx="9985251" cy="933749"/>
            <a:chOff x="2028949" y="1177258"/>
            <a:chExt cx="9985251" cy="933749"/>
          </a:xfrm>
        </p:grpSpPr>
        <p:sp>
          <p:nvSpPr>
            <p:cNvPr id="42" name="Chevron 1">
              <a:extLst>
                <a:ext uri="{FF2B5EF4-FFF2-40B4-BE49-F238E27FC236}">
                  <a16:creationId xmlns:a16="http://schemas.microsoft.com/office/drawing/2014/main" id="{C51142C1-EAFF-496C-9F7F-D7878F61C76B}"/>
                </a:ext>
              </a:extLst>
            </p:cNvPr>
            <p:cNvSpPr/>
            <p:nvPr/>
          </p:nvSpPr>
          <p:spPr>
            <a:xfrm rot="10800000">
              <a:off x="9304989" y="1184423"/>
              <a:ext cx="1326900" cy="435559"/>
            </a:xfrm>
            <a:prstGeom prst="chevron">
              <a:avLst/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48192" y="1649342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منابع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63455" y="1457391"/>
            <a:ext cx="10579357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اتصال به شبکه دانشگاه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( TUN) Teradata </a:t>
            </a:r>
            <a:endParaRPr lang="fa-IR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930278"/>
            <a:ext cx="7777689" cy="4437142"/>
          </a:xfrm>
          <a:prstGeom prst="rect">
            <a:avLst/>
          </a:prstGeom>
        </p:spPr>
      </p:pic>
      <p:sp>
        <p:nvSpPr>
          <p:cNvPr id="15" name="Chevron 1">
            <a:extLst>
              <a:ext uri="{FF2B5EF4-FFF2-40B4-BE49-F238E27FC236}">
                <a16:creationId xmlns:a16="http://schemas.microsoft.com/office/drawing/2014/main" id="{C51142C1-EAFF-496C-9F7F-D7878F61C76B}"/>
              </a:ext>
            </a:extLst>
          </p:cNvPr>
          <p:cNvSpPr/>
          <p:nvPr/>
        </p:nvSpPr>
        <p:spPr>
          <a:xfrm rot="10800000">
            <a:off x="7978089" y="331692"/>
            <a:ext cx="1326900" cy="435559"/>
          </a:xfrm>
          <a:prstGeom prst="chevron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02324" y="331866"/>
            <a:ext cx="828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rPr>
              <a:t>39</a:t>
            </a:r>
            <a:endParaRPr lang="fa-IR" sz="2400" b="1" dirty="0">
              <a:solidFill>
                <a:schemeClr val="bg1">
                  <a:lumMod val="6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7" name="Chevron 1">
            <a:extLst>
              <a:ext uri="{FF2B5EF4-FFF2-40B4-BE49-F238E27FC236}">
                <a16:creationId xmlns:a16="http://schemas.microsoft.com/office/drawing/2014/main" id="{C51142C1-EAFF-496C-9F7F-D7878F61C76B}"/>
              </a:ext>
            </a:extLst>
          </p:cNvPr>
          <p:cNvSpPr/>
          <p:nvPr/>
        </p:nvSpPr>
        <p:spPr>
          <a:xfrm rot="10800000">
            <a:off x="10613440" y="345655"/>
            <a:ext cx="1326900" cy="435559"/>
          </a:xfrm>
          <a:prstGeom prst="chevron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99804" y="361255"/>
            <a:ext cx="828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rPr>
              <a:t>37</a:t>
            </a:r>
            <a:endParaRPr lang="fa-IR" sz="2400" b="1" dirty="0">
              <a:solidFill>
                <a:schemeClr val="bg1">
                  <a:lumMod val="65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63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2028949" y="327734"/>
            <a:ext cx="9875667" cy="959258"/>
            <a:chOff x="2028949" y="1166839"/>
            <a:chExt cx="9875667" cy="959258"/>
          </a:xfrm>
        </p:grpSpPr>
        <p:grpSp>
          <p:nvGrpSpPr>
            <p:cNvPr id="44" name="Group 43"/>
            <p:cNvGrpSpPr/>
            <p:nvPr/>
          </p:nvGrpSpPr>
          <p:grpSpPr>
            <a:xfrm>
              <a:off x="9304989" y="1166839"/>
              <a:ext cx="2599627" cy="446317"/>
              <a:chOff x="9304989" y="1349722"/>
              <a:chExt cx="2599627" cy="446317"/>
            </a:xfrm>
          </p:grpSpPr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37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338608" y="1664432"/>
              <a:ext cx="756600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 smtClean="0">
                  <a:solidFill>
                    <a:schemeClr val="accent1"/>
                  </a:solidFill>
                  <a:cs typeface="B Nazanin" panose="00000400000000000000" pitchFamily="2" charset="-78"/>
                </a:rPr>
                <a:t>پایان فصل اول</a:t>
              </a:r>
              <a:endParaRPr lang="fa-IR" sz="2400" b="1" dirty="0">
                <a:solidFill>
                  <a:schemeClr val="accent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2344335" y="2553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740" y="3318666"/>
            <a:ext cx="105793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marL="285750" lvl="0" indent="-28575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sz="32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سوالات / نظرات </a:t>
            </a:r>
            <a:endParaRPr lang="fa-IR" sz="32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Chevron 1">
            <a:extLst>
              <a:ext uri="{FF2B5EF4-FFF2-40B4-BE49-F238E27FC236}">
                <a16:creationId xmlns:a16="http://schemas.microsoft.com/office/drawing/2014/main" id="{C51142C1-EAFF-496C-9F7F-D7878F61C76B}"/>
              </a:ext>
            </a:extLst>
          </p:cNvPr>
          <p:cNvSpPr/>
          <p:nvPr/>
        </p:nvSpPr>
        <p:spPr>
          <a:xfrm rot="10800000">
            <a:off x="8032262" y="326954"/>
            <a:ext cx="1326900" cy="435559"/>
          </a:xfrm>
          <a:prstGeom prst="chevron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0912" y="332255"/>
            <a:ext cx="8287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rPr>
              <a:t>39</a:t>
            </a:r>
            <a:endParaRPr lang="fa-IR" sz="2400" b="1" dirty="0">
              <a:solidFill>
                <a:schemeClr val="bg1">
                  <a:lumMod val="65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29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352396" cy="520301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51478" cy="1225612"/>
            <a:chOff x="190907" y="1166839"/>
            <a:chExt cx="11951478" cy="1225612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76200">
                  <a:solidFill>
                    <a:srgbClr val="00B0F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50972" y="1656259"/>
              <a:ext cx="1049141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lvl="0" algn="just" rtl="1">
                <a:spcBef>
                  <a:spcPts val="800"/>
                </a:spcBef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تحلیل شناسی ورزشی- مرز هیجان انگیز برای یادگیری و شناخت کاربردهای تحلیل شناسی(1 از 5)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2257" y="1553346"/>
            <a:ext cx="10485033" cy="406265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تجزیه و تحلیل ورزشی در حال تبدیل شدن به یک تخصص در تجزیه و تحلیل است.</a:t>
            </a:r>
          </a:p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ورزش یک تجارت بزرگ است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ایجاد 145 میلیارد دلار درآمد سالانه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100 میلیارد دلار اضافی در قمار قانونی و 300 میلیارد دلار در قمار غیر قانونی</a:t>
            </a:r>
          </a:p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تجزیه و تحلیل در ورزش توسط کتاب مانیال توسط مایکل لوئیس در سال 2003 رایج شد.</a:t>
            </a:r>
          </a:p>
          <a:p>
            <a:pPr lvl="0" algn="just" rtl="1">
              <a:spcBef>
                <a:spcPts val="800"/>
              </a:spcBef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درباره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Oakland A,S</a:t>
            </a:r>
          </a:p>
          <a:p>
            <a:pPr lvl="0" algn="just" rtl="1">
              <a:spcBef>
                <a:spcPts val="8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   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-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و فیلم بعدی در سال 2011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</a:t>
            </a: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امروز تجزیه و تحلیل در بسیاری از جنبه های ورزش استفاده می شود.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 </a:t>
            </a:r>
            <a:endParaRPr lang="fa-IR" sz="2400" b="1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862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352396" cy="520301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228084"/>
            <a:chOff x="190907" y="1166839"/>
            <a:chExt cx="11976878" cy="1228084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76200">
                  <a:solidFill>
                    <a:srgbClr val="00B0F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85875" y="1656259"/>
              <a:ext cx="10881910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تحلیل شناسی ورزشی- مرز هیجان انگیز برای یادگیری و شناخت کاربردهای تحلیل شناسی(2 از 5)</a:t>
              </a:r>
            </a:p>
            <a:p>
              <a:pPr algn="r" rtl="1"/>
              <a:endParaRPr lang="fa-IR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2257" y="1553346"/>
            <a:ext cx="10485033" cy="198002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مثال 1 : دفتر کسب وکار</a:t>
            </a:r>
          </a:p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شکل 1-1 تمدید بلیت های فصل- نمرات نظر سنجی</a:t>
            </a:r>
          </a:p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2"/>
          <a:stretch>
            <a:fillRect/>
          </a:stretch>
        </p:blipFill>
        <p:spPr>
          <a:xfrm>
            <a:off x="2605082" y="3000028"/>
            <a:ext cx="6919382" cy="24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6780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228084"/>
            <a:chOff x="190907" y="1166839"/>
            <a:chExt cx="11976878" cy="1228084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76200">
                  <a:solidFill>
                    <a:srgbClr val="00B0F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noFill/>
              <a:ln w="762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704880" y="1656259"/>
              <a:ext cx="10462905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تحلیل شناسی ورزشی- مرز هیجان انگیز برای یادگیری و شناخت کاربردهای تحلیل شناسی(3 از 5)</a:t>
              </a:r>
            </a:p>
            <a:p>
              <a:pPr algn="r" rtl="1"/>
              <a:endParaRPr lang="fa-IR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2257" y="1553346"/>
            <a:ext cx="10485033" cy="188769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مثال 2 : مربی</a:t>
            </a:r>
          </a:p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شکل 4-1 تحلیل منطقه نقشه حرارتی برای پاس کاری</a:t>
            </a: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2"/>
          <a:stretch>
            <a:fillRect/>
          </a:stretch>
        </p:blipFill>
        <p:spPr>
          <a:xfrm>
            <a:off x="2914329" y="2242038"/>
            <a:ext cx="5908642" cy="436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5828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228084"/>
            <a:chOff x="190907" y="1166839"/>
            <a:chExt cx="11976878" cy="1228084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76200">
                  <a:solidFill>
                    <a:srgbClr val="00B0F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50972" y="1656259"/>
              <a:ext cx="10516813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تحلیل شناسی ورزشی- مرز هیجان انگیز برای یادگیری و شناخت کاربردهای تحلیل شناسی(4 از 5)</a:t>
              </a:r>
            </a:p>
            <a:p>
              <a:pPr algn="r" rtl="1"/>
              <a:r>
                <a:rPr lang="en-US" b="1" dirty="0" smtClean="0">
                  <a:solidFill>
                    <a:schemeClr val="bg2">
                      <a:lumMod val="75000"/>
                    </a:schemeClr>
                  </a:solidFill>
                  <a:cs typeface="B Nazanin" panose="00000400000000000000" pitchFamily="2" charset="-78"/>
                </a:rPr>
                <a:t> </a:t>
              </a:r>
              <a:endParaRPr lang="fa-IR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2257" y="1553346"/>
            <a:ext cx="10485033" cy="235962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مثال 3 : تعلیم دهنده</a:t>
            </a:r>
          </a:p>
          <a:p>
            <a:pPr marL="342900" lvl="0" indent="-342900" algn="just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شکل 7-1 آزمون یک دست نگه داشتن یک اسکات به صورت ایستاده روی یک پا-آزمون نیروی هسته مرکزی بدن</a:t>
            </a:r>
          </a:p>
          <a:p>
            <a:pPr lvl="0" algn="just" rtl="1">
              <a:spcBef>
                <a:spcPts val="800"/>
              </a:spcBef>
            </a:pPr>
            <a:endParaRPr lang="fa-IR" dirty="0" smtClean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 (منبع: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Wilkerson and Gupta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 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)</a:t>
            </a: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165" y="3125172"/>
            <a:ext cx="2414225" cy="33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433928" y="1323516"/>
            <a:ext cx="11580272" cy="540113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190907" y="327734"/>
            <a:ext cx="11976878" cy="1228084"/>
            <a:chOff x="190907" y="1166839"/>
            <a:chExt cx="11976878" cy="1228084"/>
          </a:xfrm>
        </p:grpSpPr>
        <p:grpSp>
          <p:nvGrpSpPr>
            <p:cNvPr id="44" name="Group 43"/>
            <p:cNvGrpSpPr/>
            <p:nvPr/>
          </p:nvGrpSpPr>
          <p:grpSpPr>
            <a:xfrm>
              <a:off x="190907" y="1166839"/>
              <a:ext cx="11713709" cy="1225612"/>
              <a:chOff x="190907" y="1349722"/>
              <a:chExt cx="11713709" cy="122561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90907" y="1349722"/>
                <a:ext cx="5364137" cy="1225612"/>
                <a:chOff x="263644" y="1225149"/>
                <a:chExt cx="9459699" cy="2161378"/>
              </a:xfrm>
            </p:grpSpPr>
            <p:sp>
              <p:nvSpPr>
                <p:cNvPr id="5" name="Chevron 1">
                  <a:extLst>
                    <a:ext uri="{FF2B5EF4-FFF2-40B4-BE49-F238E27FC236}">
                      <a16:creationId xmlns:a16="http://schemas.microsoft.com/office/drawing/2014/main" id="{C51142C1-EAFF-496C-9F7F-D7878F61C76B}"/>
                    </a:ext>
                  </a:extLst>
                </p:cNvPr>
                <p:cNvSpPr/>
                <p:nvPr/>
              </p:nvSpPr>
              <p:spPr>
                <a:xfrm rot="10800000">
                  <a:off x="7383343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" name="Chevron 2">
                  <a:extLst>
                    <a:ext uri="{FF2B5EF4-FFF2-40B4-BE49-F238E27FC236}">
                      <a16:creationId xmlns:a16="http://schemas.microsoft.com/office/drawing/2014/main" id="{98B11B9F-901C-451A-9B01-A326B1CBBF7E}"/>
                    </a:ext>
                  </a:extLst>
                </p:cNvPr>
                <p:cNvSpPr/>
                <p:nvPr/>
              </p:nvSpPr>
              <p:spPr>
                <a:xfrm rot="10800000">
                  <a:off x="5148959" y="1234674"/>
                  <a:ext cx="2340000" cy="768112"/>
                </a:xfrm>
                <a:prstGeom prst="chevron">
                  <a:avLst/>
                </a:prstGeom>
                <a:noFill/>
                <a:ln w="7620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" name="Chevron 3">
                  <a:extLst>
                    <a:ext uri="{FF2B5EF4-FFF2-40B4-BE49-F238E27FC236}">
                      <a16:creationId xmlns:a16="http://schemas.microsoft.com/office/drawing/2014/main" id="{C485E81D-F077-4287-9397-D6C45C36D17B}"/>
                    </a:ext>
                  </a:extLst>
                </p:cNvPr>
                <p:cNvSpPr/>
                <p:nvPr/>
              </p:nvSpPr>
              <p:spPr>
                <a:xfrm rot="10800000">
                  <a:off x="2933547" y="1234674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8" name="Chevron 4">
                  <a:extLst>
                    <a:ext uri="{FF2B5EF4-FFF2-40B4-BE49-F238E27FC236}">
                      <a16:creationId xmlns:a16="http://schemas.microsoft.com/office/drawing/2014/main" id="{78CF247D-C41C-483C-8D1B-7A33D19B7119}"/>
                    </a:ext>
                  </a:extLst>
                </p:cNvPr>
                <p:cNvSpPr/>
                <p:nvPr/>
              </p:nvSpPr>
              <p:spPr>
                <a:xfrm rot="10800000">
                  <a:off x="680192" y="1225149"/>
                  <a:ext cx="2340000" cy="768112"/>
                </a:xfrm>
                <a:prstGeom prst="chevron">
                  <a:avLst/>
                </a:prstGeom>
                <a:solidFill>
                  <a:schemeClr val="bg1"/>
                </a:solidFill>
                <a:ln w="762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Pentagon 4">
                  <a:extLst>
                    <a:ext uri="{FF2B5EF4-FFF2-40B4-BE49-F238E27FC236}">
                      <a16:creationId xmlns:a16="http://schemas.microsoft.com/office/drawing/2014/main" id="{C5168227-714A-4C20-B9E6-24EF412BD5EB}"/>
                    </a:ext>
                  </a:extLst>
                </p:cNvPr>
                <p:cNvSpPr/>
                <p:nvPr/>
              </p:nvSpPr>
              <p:spPr>
                <a:xfrm rot="5400000">
                  <a:off x="-417840" y="1936931"/>
                  <a:ext cx="2131080" cy="768112"/>
                </a:xfrm>
                <a:custGeom>
                  <a:avLst/>
                  <a:gdLst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0 w 2131080"/>
                    <a:gd name="connsiteY4" fmla="*/ 768112 h 768112"/>
                    <a:gd name="connsiteX5" fmla="*/ 0 w 2131080"/>
                    <a:gd name="connsiteY5" fmla="*/ 0 h 768112"/>
                    <a:gd name="connsiteX0" fmla="*/ 0 w 2131080"/>
                    <a:gd name="connsiteY0" fmla="*/ 0 h 768112"/>
                    <a:gd name="connsiteX1" fmla="*/ 1718450 w 2131080"/>
                    <a:gd name="connsiteY1" fmla="*/ 0 h 768112"/>
                    <a:gd name="connsiteX2" fmla="*/ 2131080 w 2131080"/>
                    <a:gd name="connsiteY2" fmla="*/ 384056 h 768112"/>
                    <a:gd name="connsiteX3" fmla="*/ 1718450 w 2131080"/>
                    <a:gd name="connsiteY3" fmla="*/ 768112 h 768112"/>
                    <a:gd name="connsiteX4" fmla="*/ 762000 w 2131080"/>
                    <a:gd name="connsiteY4" fmla="*/ 758587 h 768112"/>
                    <a:gd name="connsiteX5" fmla="*/ 0 w 2131080"/>
                    <a:gd name="connsiteY5" fmla="*/ 0 h 76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1080" h="768112">
                      <a:moveTo>
                        <a:pt x="0" y="0"/>
                      </a:moveTo>
                      <a:lnTo>
                        <a:pt x="1718450" y="0"/>
                      </a:lnTo>
                      <a:lnTo>
                        <a:pt x="2131080" y="384056"/>
                      </a:lnTo>
                      <a:lnTo>
                        <a:pt x="1718450" y="768112"/>
                      </a:lnTo>
                      <a:lnTo>
                        <a:pt x="762000" y="7585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76200">
                  <a:solidFill>
                    <a:srgbClr val="00B0F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5484399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0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6758357" y="1355123"/>
                <a:ext cx="1326901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1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8032261" y="1355123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2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9304989" y="1349722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43" name="Chevron 1">
                <a:extLst>
                  <a:ext uri="{FF2B5EF4-FFF2-40B4-BE49-F238E27FC236}">
                    <a16:creationId xmlns:a16="http://schemas.microsoft.com/office/drawing/2014/main" id="{C51142C1-EAFF-496C-9F7F-D7878F61C76B}"/>
                  </a:ext>
                </a:extLst>
              </p:cNvPr>
              <p:cNvSpPr/>
              <p:nvPr/>
            </p:nvSpPr>
            <p:spPr>
              <a:xfrm rot="10800000">
                <a:off x="10577716" y="1360480"/>
                <a:ext cx="1326900" cy="435559"/>
              </a:xfrm>
              <a:prstGeom prst="chevron">
                <a:avLst/>
              </a:prstGeom>
              <a:solidFill>
                <a:schemeClr val="bg1"/>
              </a:solidFill>
              <a:ln w="762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0950791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50000"/>
                    </a:schemeClr>
                  </a:solidFill>
                  <a:cs typeface="B Yekan" panose="00000400000000000000" pitchFamily="2" charset="-78"/>
                </a:rPr>
                <a:t>1</a:t>
              </a:r>
              <a:endParaRPr lang="fa-IR" sz="2400" b="1" dirty="0">
                <a:solidFill>
                  <a:schemeClr val="bg1">
                    <a:lumMod val="50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72904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2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4041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3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080675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4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601776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6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2441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5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95960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7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8949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8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2257" y="1177258"/>
              <a:ext cx="828715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chemeClr val="bg1">
                      <a:lumMod val="65000"/>
                    </a:schemeClr>
                  </a:solidFill>
                  <a:cs typeface="B Yekan" panose="00000400000000000000" pitchFamily="2" charset="-78"/>
                </a:rPr>
                <a:t>9</a:t>
              </a:r>
              <a:endParaRPr lang="fa-IR" sz="2400" b="1" dirty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50972" y="1656259"/>
              <a:ext cx="10516813" cy="7386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b="1" dirty="0">
                  <a:solidFill>
                    <a:schemeClr val="accent6">
                      <a:lumMod val="50000"/>
                    </a:schemeClr>
                  </a:solidFill>
                  <a:cs typeface="B Nazanin" panose="00000400000000000000" pitchFamily="2" charset="-78"/>
                </a:rPr>
                <a:t>تحلیل شناسی ورزشی- مرز هیجان انگیز برای یادگیری و شناخت کاربردهای تحلیل شناسی(5 از 5)</a:t>
              </a:r>
            </a:p>
            <a:p>
              <a:pPr algn="r" rtl="1"/>
              <a:endParaRPr lang="fa-IR" dirty="0">
                <a:solidFill>
                  <a:schemeClr val="bg2">
                    <a:lumMod val="7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22257" y="1553346"/>
            <a:ext cx="10485033" cy="329320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lvl="0" algn="just" rtl="1">
              <a:spcBef>
                <a:spcPts val="800"/>
              </a:spcBef>
            </a:pPr>
            <a:endParaRPr lang="fa-IR" sz="2400" b="1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  <a:p>
            <a:pPr lvl="0" algn="just" rtl="1">
              <a:spcBef>
                <a:spcPts val="800"/>
              </a:spcBef>
            </a:pP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مثال 3 : پرسش هایی برای قطعه توصیفی ابتدایی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1- سه عاملی که باید بخشی از اقدامات پیشگیرانه برای تمدید بلیت فصل باشند، کدام اند؟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2-دو تکنیکی که تیم های فوتبال می توانند از آن ها برای تحلیل حریف استفاده کنند، کدام ها هستند؟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3-چگونه حسگرهای پوشیدنی می توانند موجب ارتقای سطح سلامتی و ایمنی بازیکن شوند؟</a:t>
            </a:r>
          </a:p>
          <a:p>
            <a:pPr lvl="0" algn="just" rtl="1">
              <a:lnSpc>
                <a:spcPct val="150000"/>
              </a:lnSpc>
              <a:spcBef>
                <a:spcPts val="800"/>
              </a:spcBef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Nazanin" panose="00000400000000000000" pitchFamily="2" charset="-78"/>
              </a:rPr>
              <a:t>4-به نظر شما کابرهای دیگر تحلیل شناسی در ورزش کدام ها هستند؟</a:t>
            </a:r>
          </a:p>
          <a:p>
            <a:pPr lvl="0" algn="just" rtl="1">
              <a:spcBef>
                <a:spcPts val="800"/>
              </a:spcBef>
            </a:pPr>
            <a:endParaRPr lang="fa-IR" dirty="0">
              <a:solidFill>
                <a:schemeClr val="accent6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173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/>
        </a:solidFill>
        <a:ln w="76200">
          <a:solidFill>
            <a:srgbClr val="92D050"/>
          </a:solidFill>
        </a:ln>
      </a:spPr>
      <a:bodyPr rtlCol="0" anchor="ctr"/>
      <a:lstStyle>
        <a:defPPr algn="ctr">
          <a:defRPr sz="2700">
            <a:solidFill>
              <a:schemeClr val="tx1">
                <a:lumMod val="65000"/>
                <a:lumOff val="3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4087</TotalTime>
  <Words>2776</Words>
  <Application>Microsoft Office PowerPoint</Application>
  <PresentationFormat>Widescreen</PresentationFormat>
  <Paragraphs>667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맑은 고딕</vt:lpstr>
      <vt:lpstr>Arial</vt:lpstr>
      <vt:lpstr>B Nazanin</vt:lpstr>
      <vt:lpstr>B Yekan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Soheil</dc:creator>
  <cp:lastModifiedBy>h.jafari</cp:lastModifiedBy>
  <cp:revision>405</cp:revision>
  <dcterms:created xsi:type="dcterms:W3CDTF">2021-08-21T09:10:38Z</dcterms:created>
  <dcterms:modified xsi:type="dcterms:W3CDTF">2023-04-10T10:30:16Z</dcterms:modified>
</cp:coreProperties>
</file>