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presProps" Target="presProps.xml" /><Relationship Id="rId30"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عنوان اسلاید">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a-IR"/>
              <a:t>برای ویرایش نسخه اصلی سبک عنوان کلیک کنید</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a-IR"/>
              <a:t>برای ویرایش نسخه اصلی سبک زیرنویس کلیک کنید</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3/26/2024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 متن عمود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a:t>برای ویرایش نسخه اصلی سبک عنوان کلیک کنید</a:t>
            </a:r>
            <a:endParaRPr lang="en-US" dirty="0"/>
          </a:p>
        </p:txBody>
      </p:sp>
      <p:sp>
        <p:nvSpPr>
          <p:cNvPr id="3" name="Vertical Text Placeholder 2"/>
          <p:cNvSpPr>
            <a:spLocks noGrp="1"/>
          </p:cNvSpPr>
          <p:nvPr>
            <p:ph type="body" orient="vert" idx="1"/>
          </p:nvPr>
        </p:nvSpPr>
        <p:spPr/>
        <p:txBody>
          <a:bodyPr vert="eaVert"/>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عمودی و مت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a-IR"/>
              <a:t>برای ویرایش نسخه اصلی سبک عنوان کلیک کنید</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 محتو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a:t>برای ویرایش نسخه اصلی سبک عنوان کلیک کنید</a:t>
            </a:r>
            <a:endParaRPr lang="en-US" dirty="0"/>
          </a:p>
        </p:txBody>
      </p:sp>
      <p:sp>
        <p:nvSpPr>
          <p:cNvPr id="3" name="Content Placeholder 2"/>
          <p:cNvSpPr>
            <a:spLocks noGrp="1"/>
          </p:cNvSpPr>
          <p:nvPr>
            <p:ph idx="1"/>
          </p:nvPr>
        </p:nvSpPr>
        <p:spPr/>
        <p:txBody>
          <a:bodyPr anchor="t"/>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سربرگ بخش">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a-IR"/>
              <a:t>برای ویرایش سبک‌های متن اصلی، کلیک کنید</a:t>
            </a:r>
          </a:p>
        </p:txBody>
      </p:sp>
      <p:sp>
        <p:nvSpPr>
          <p:cNvPr id="4" name="Date Placeholder 3"/>
          <p:cNvSpPr>
            <a:spLocks noGrp="1"/>
          </p:cNvSpPr>
          <p:nvPr>
            <p:ph type="dt" sz="half" idx="10"/>
          </p:nvPr>
        </p:nvSpPr>
        <p:spPr/>
        <p:txBody>
          <a:bodyPr/>
          <a:lstStyle/>
          <a:p>
            <a:fld id="{48A87A34-81AB-432B-8DAE-1953F412C126}" type="datetimeFigureOut">
              <a:rPr lang="en-US" dirty="0"/>
              <a:t>3/26/2024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دو محتوا">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a-IR"/>
              <a:t>برای ویرایش نسخه اصلی سبک عنوان کلیک کنید</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یسه">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a-IR"/>
              <a:t>برای ویرایش سبک‌های متن اصلی، کلیک کنید</a:t>
            </a:r>
          </a:p>
        </p:txBody>
      </p:sp>
      <p:sp>
        <p:nvSpPr>
          <p:cNvPr id="4" name="Content Placeholder 3"/>
          <p:cNvSpPr>
            <a:spLocks noGrp="1"/>
          </p:cNvSpPr>
          <p:nvPr>
            <p:ph sz="half" idx="2"/>
          </p:nvPr>
        </p:nvSpPr>
        <p:spPr>
          <a:xfrm>
            <a:off x="1447191" y="2824269"/>
            <a:ext cx="4645152" cy="2644457"/>
          </a:xfrm>
        </p:spPr>
        <p:txBody>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a-IR"/>
              <a:t>برای ویرایش سبک‌های متن اصلی، کلیک کنید</a:t>
            </a:r>
          </a:p>
        </p:txBody>
      </p:sp>
      <p:sp>
        <p:nvSpPr>
          <p:cNvPr id="6" name="Content Placeholder 5"/>
          <p:cNvSpPr>
            <a:spLocks noGrp="1"/>
          </p:cNvSpPr>
          <p:nvPr>
            <p:ph sz="quarter" idx="4"/>
          </p:nvPr>
        </p:nvSpPr>
        <p:spPr>
          <a:xfrm>
            <a:off x="6412362" y="2821491"/>
            <a:ext cx="4645152" cy="2637371"/>
          </a:xfrm>
        </p:spPr>
        <p:txBody>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تنها عنو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a:t>برای ویرایش نسخه اصلی سبک عنوان کلیک کنید</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خال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ا با عنوان">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a-IR"/>
              <a:t>برای ویرایش نسخه اصلی سبک عنوان کلیک کنید</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a-IR"/>
              <a:t>برای ویرایش سبک‌های متن اصلی، کلیک کنید</a:t>
            </a:r>
          </a:p>
        </p:txBody>
      </p:sp>
      <p:sp>
        <p:nvSpPr>
          <p:cNvPr id="5" name="Date Placeholder 4"/>
          <p:cNvSpPr>
            <a:spLocks noGrp="1"/>
          </p:cNvSpPr>
          <p:nvPr>
            <p:ph type="dt" sz="half" idx="10"/>
          </p:nvPr>
        </p:nvSpPr>
        <p:spPr/>
        <p:txBody>
          <a:bodyPr/>
          <a:lstStyle/>
          <a:p>
            <a:fld id="{48A87A34-81AB-432B-8DAE-1953F412C126}" type="datetimeFigureOut">
              <a:rPr lang="en-US" dirty="0"/>
              <a:t>3/26/2024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تصویر با عنوان">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a-IR"/>
              <a:t>برای ویرایش نسخه اصلی سبک عنوان کلیک کنید</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a-IR"/>
              <a:t>برای افزودن تصویر نماد را کلیک کنید</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a-IR"/>
              <a:t>برای ویرایش سبک‌های متن اصلی، کلیک کنید</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3/26/2024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3/26/2024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2AF01D8-BC61-4B5F-CC03-07BFB5ABE37F}"/>
              </a:ext>
            </a:extLst>
          </p:cNvPr>
          <p:cNvSpPr>
            <a:spLocks noGrp="1"/>
          </p:cNvSpPr>
          <p:nvPr>
            <p:ph type="ctrTitle"/>
          </p:nvPr>
        </p:nvSpPr>
        <p:spPr>
          <a:xfrm>
            <a:off x="2417778" y="1303288"/>
            <a:ext cx="8637073" cy="1888205"/>
          </a:xfrm>
        </p:spPr>
        <p:txBody>
          <a:bodyPr>
            <a:normAutofit fontScale="90000"/>
          </a:bodyPr>
          <a:lstStyle/>
          <a:p>
            <a:pPr algn="r"/>
            <a:r>
              <a:rPr lang="fa-IR" sz="3600" dirty="0" err="1"/>
              <a:t>Measuring</a:t>
            </a:r>
            <a:r>
              <a:rPr lang="fa-IR" sz="3600" dirty="0"/>
              <a:t> </a:t>
            </a:r>
            <a:r>
              <a:rPr lang="fa-IR" sz="3600" dirty="0" err="1"/>
              <a:t>business</a:t>
            </a:r>
            <a:r>
              <a:rPr lang="fa-IR" sz="3600" dirty="0"/>
              <a:t> </a:t>
            </a:r>
            <a:r>
              <a:rPr lang="fa-IR" sz="3600" dirty="0" err="1"/>
              <a:t>transactions</a:t>
            </a:r>
            <a:r>
              <a:rPr lang="fa-IR" sz="3600" dirty="0"/>
              <a:t> </a:t>
            </a:r>
            <a:br>
              <a:rPr lang="fa-IR" sz="3600" dirty="0"/>
            </a:br>
            <a:br>
              <a:rPr lang="fa-IR" sz="3600" dirty="0"/>
            </a:br>
            <a:r>
              <a:rPr lang="fa-IR" sz="3600" dirty="0"/>
              <a:t> اندازه گیری </a:t>
            </a:r>
            <a:r>
              <a:rPr lang="fa-IR" sz="3600" dirty="0" err="1"/>
              <a:t>معاملات</a:t>
            </a:r>
            <a:r>
              <a:rPr lang="fa-IR" sz="3600" dirty="0"/>
              <a:t> تجاری                  </a:t>
            </a:r>
            <a:br>
              <a:rPr lang="fa-IR" sz="3600" dirty="0"/>
            </a:br>
            <a:br>
              <a:rPr lang="fa-IR" sz="3600" dirty="0"/>
            </a:br>
            <a:br>
              <a:rPr lang="fa-IR" sz="4000" dirty="0"/>
            </a:br>
            <a:endParaRPr lang="fa-IR" sz="4000" dirty="0"/>
          </a:p>
        </p:txBody>
      </p:sp>
      <p:sp>
        <p:nvSpPr>
          <p:cNvPr id="3" name="زیر نویس 2">
            <a:extLst>
              <a:ext uri="{FF2B5EF4-FFF2-40B4-BE49-F238E27FC236}">
                <a16:creationId xmlns:a16="http://schemas.microsoft.com/office/drawing/2014/main" id="{AAB59EE8-C680-ED15-4999-07B0546CECD3}"/>
              </a:ext>
            </a:extLst>
          </p:cNvPr>
          <p:cNvSpPr>
            <a:spLocks noGrp="1"/>
          </p:cNvSpPr>
          <p:nvPr>
            <p:ph type="subTitle" idx="1"/>
          </p:nvPr>
        </p:nvSpPr>
        <p:spPr/>
        <p:txBody>
          <a:bodyPr/>
          <a:lstStyle/>
          <a:p>
            <a:endParaRPr lang="fa-IR"/>
          </a:p>
        </p:txBody>
      </p:sp>
    </p:spTree>
    <p:extLst>
      <p:ext uri="{BB962C8B-B14F-4D97-AF65-F5344CB8AC3E}">
        <p14:creationId xmlns:p14="http://schemas.microsoft.com/office/powerpoint/2010/main" val="2631117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303E537B-0984-F72E-1C35-23A9ADA2E364}"/>
              </a:ext>
            </a:extLst>
          </p:cNvPr>
          <p:cNvSpPr>
            <a:spLocks noGrp="1"/>
          </p:cNvSpPr>
          <p:nvPr>
            <p:ph idx="1"/>
          </p:nvPr>
        </p:nvSpPr>
        <p:spPr>
          <a:xfrm>
            <a:off x="1498469" y="0"/>
            <a:ext cx="9603275" cy="6382988"/>
          </a:xfrm>
        </p:spPr>
        <p:txBody>
          <a:bodyPr>
            <a:normAutofit lnSpcReduction="10000"/>
          </a:bodyPr>
          <a:lstStyle/>
          <a:p>
            <a:pPr marL="0" indent="0" algn="l" rtl="0">
              <a:buNone/>
            </a:pPr>
            <a:r>
              <a:rPr lang="fa-IR" sz="2800" b="1" dirty="0" err="1"/>
              <a:t>In</a:t>
            </a:r>
            <a:r>
              <a:rPr lang="fa-IR" sz="2800" b="1" dirty="0"/>
              <a:t> </a:t>
            </a:r>
            <a:r>
              <a:rPr lang="fa-IR" sz="2800" b="1" dirty="0" err="1"/>
              <a:t>the</a:t>
            </a:r>
            <a:r>
              <a:rPr lang="fa-IR" sz="2800" b="1" dirty="0"/>
              <a:t>  </a:t>
            </a:r>
            <a:r>
              <a:rPr lang="fa-IR" sz="2800" b="1" dirty="0" err="1"/>
              <a:t>computerized</a:t>
            </a:r>
            <a:r>
              <a:rPr lang="fa-IR" sz="2800" b="1" dirty="0"/>
              <a:t> </a:t>
            </a:r>
            <a:r>
              <a:rPr lang="fa-IR" sz="2800" b="1" dirty="0" err="1"/>
              <a:t>system</a:t>
            </a:r>
            <a:r>
              <a:rPr lang="fa-IR" sz="2800" b="1" dirty="0"/>
              <a:t> </a:t>
            </a:r>
            <a:r>
              <a:rPr lang="fa-IR" sz="2800" b="1" dirty="0" err="1"/>
              <a:t>that</a:t>
            </a:r>
            <a:r>
              <a:rPr lang="fa-IR" sz="2800" b="1" dirty="0"/>
              <a:t> </a:t>
            </a:r>
            <a:r>
              <a:rPr lang="fa-IR" sz="2800" b="1" dirty="0" err="1"/>
              <a:t>most</a:t>
            </a:r>
            <a:r>
              <a:rPr lang="fa-IR" sz="2800" b="1" dirty="0"/>
              <a:t> </a:t>
            </a:r>
            <a:r>
              <a:rPr lang="fa-IR" sz="2800" b="1" dirty="0" err="1"/>
              <a:t>companies</a:t>
            </a:r>
            <a:r>
              <a:rPr lang="fa-IR" sz="2800" b="1" dirty="0"/>
              <a:t> </a:t>
            </a:r>
            <a:r>
              <a:rPr lang="fa-IR" sz="2800" b="1" dirty="0" err="1"/>
              <a:t>have</a:t>
            </a:r>
            <a:r>
              <a:rPr lang="fa-IR" sz="2800" b="1" dirty="0"/>
              <a:t> </a:t>
            </a:r>
            <a:r>
              <a:rPr lang="fa-IR" sz="2800" b="1" dirty="0" err="1"/>
              <a:t>to</a:t>
            </a:r>
            <a:r>
              <a:rPr lang="fa-IR" sz="2800" b="1" dirty="0"/>
              <a:t> </a:t>
            </a:r>
            <a:r>
              <a:rPr lang="fa-IR" sz="2800" b="1" dirty="0" err="1"/>
              <a:t>day</a:t>
            </a:r>
            <a:r>
              <a:rPr lang="fa-IR" sz="2800" b="1" dirty="0"/>
              <a:t> </a:t>
            </a:r>
            <a:r>
              <a:rPr lang="fa-IR" sz="2800" b="1" dirty="0" err="1"/>
              <a:t>accounts</a:t>
            </a:r>
            <a:r>
              <a:rPr lang="fa-IR" sz="2800" b="1" dirty="0"/>
              <a:t>  </a:t>
            </a:r>
            <a:r>
              <a:rPr lang="fa-IR" sz="2800" b="1" dirty="0" err="1"/>
              <a:t>are</a:t>
            </a:r>
            <a:r>
              <a:rPr lang="fa-IR" sz="2800" b="1" dirty="0"/>
              <a:t> </a:t>
            </a:r>
            <a:r>
              <a:rPr lang="fa-IR" sz="2800" b="1" dirty="0" err="1"/>
              <a:t>maintained</a:t>
            </a:r>
            <a:r>
              <a:rPr lang="fa-IR" sz="2800" b="1" dirty="0"/>
              <a:t> </a:t>
            </a:r>
            <a:r>
              <a:rPr lang="fa-IR" sz="2800" b="1" dirty="0" err="1"/>
              <a:t>on</a:t>
            </a:r>
            <a:r>
              <a:rPr lang="fa-IR" sz="2800" b="1" dirty="0"/>
              <a:t> </a:t>
            </a:r>
            <a:r>
              <a:rPr lang="fa-IR" sz="2800" b="1" dirty="0" err="1"/>
              <a:t>magnetic</a:t>
            </a:r>
            <a:r>
              <a:rPr lang="fa-IR" sz="2800" b="1" dirty="0"/>
              <a:t>  </a:t>
            </a:r>
            <a:r>
              <a:rPr lang="fa-IR" sz="2800" b="1" dirty="0" err="1"/>
              <a:t>tapes</a:t>
            </a:r>
            <a:r>
              <a:rPr lang="fa-IR" sz="2800" b="1" dirty="0"/>
              <a:t>  </a:t>
            </a:r>
            <a:r>
              <a:rPr lang="fa-IR" sz="2800" b="1" dirty="0" err="1"/>
              <a:t>or</a:t>
            </a:r>
            <a:r>
              <a:rPr lang="fa-IR" sz="2800" b="1" dirty="0"/>
              <a:t> </a:t>
            </a:r>
            <a:r>
              <a:rPr lang="fa-IR" sz="2800" b="1" dirty="0" err="1"/>
              <a:t>disks</a:t>
            </a:r>
            <a:r>
              <a:rPr lang="fa-IR" sz="2800" b="1" dirty="0"/>
              <a:t>. </a:t>
            </a:r>
          </a:p>
          <a:p>
            <a:pPr marL="0" indent="0" algn="l" rtl="0">
              <a:buNone/>
            </a:pPr>
            <a:r>
              <a:rPr lang="fa-IR" sz="2800" b="1" dirty="0" err="1"/>
              <a:t>However</a:t>
            </a:r>
            <a:r>
              <a:rPr lang="fa-IR" sz="2800" b="1" dirty="0"/>
              <a:t>, </a:t>
            </a:r>
            <a:r>
              <a:rPr lang="fa-IR" sz="2800" b="1" dirty="0" err="1"/>
              <a:t>as</a:t>
            </a:r>
            <a:r>
              <a:rPr lang="fa-IR" sz="2800" b="1" dirty="0"/>
              <a:t> a </a:t>
            </a:r>
            <a:r>
              <a:rPr lang="fa-IR" sz="2800" b="1" dirty="0" err="1"/>
              <a:t>matter</a:t>
            </a:r>
            <a:r>
              <a:rPr lang="fa-IR" sz="2800" b="1" dirty="0"/>
              <a:t> </a:t>
            </a:r>
            <a:r>
              <a:rPr lang="fa-IR" sz="2800" b="1" dirty="0" err="1"/>
              <a:t>of</a:t>
            </a:r>
            <a:r>
              <a:rPr lang="fa-IR" sz="2800" b="1" dirty="0"/>
              <a:t>  </a:t>
            </a:r>
            <a:r>
              <a:rPr lang="fa-IR" sz="2800" b="1" dirty="0" err="1"/>
              <a:t>convenience</a:t>
            </a:r>
            <a:r>
              <a:rPr lang="fa-IR" sz="2800" b="1" dirty="0"/>
              <a:t>, </a:t>
            </a:r>
            <a:r>
              <a:rPr lang="fa-IR" sz="2800" b="1" dirty="0" err="1"/>
              <a:t>accountants</a:t>
            </a:r>
            <a:r>
              <a:rPr lang="fa-IR" sz="2800" b="1" dirty="0"/>
              <a:t> </a:t>
            </a:r>
            <a:r>
              <a:rPr lang="fa-IR" sz="2800" b="1" dirty="0" err="1"/>
              <a:t>still</a:t>
            </a:r>
            <a:r>
              <a:rPr lang="fa-IR" sz="2800" b="1" dirty="0"/>
              <a:t>  </a:t>
            </a:r>
            <a:r>
              <a:rPr lang="fa-IR" sz="2800" b="1" dirty="0" err="1"/>
              <a:t>refer</a:t>
            </a:r>
            <a:r>
              <a:rPr lang="fa-IR" sz="2800" b="1" dirty="0"/>
              <a:t>  </a:t>
            </a:r>
            <a:r>
              <a:rPr lang="fa-IR" sz="2800" b="1" dirty="0" err="1"/>
              <a:t>to</a:t>
            </a:r>
            <a:r>
              <a:rPr lang="fa-IR" sz="2800" b="1" dirty="0"/>
              <a:t> </a:t>
            </a:r>
            <a:r>
              <a:rPr lang="fa-IR" sz="2800" b="1" dirty="0" err="1"/>
              <a:t>the</a:t>
            </a:r>
            <a:r>
              <a:rPr lang="fa-IR" sz="2800" b="1" dirty="0"/>
              <a:t> </a:t>
            </a:r>
            <a:r>
              <a:rPr lang="fa-IR" sz="2800" b="1" dirty="0" err="1"/>
              <a:t>all</a:t>
            </a:r>
            <a:r>
              <a:rPr lang="fa-IR" sz="2800" b="1" dirty="0"/>
              <a:t>_ </a:t>
            </a:r>
            <a:r>
              <a:rPr lang="fa-IR" sz="2800" b="1" dirty="0" err="1"/>
              <a:t>inclusive</a:t>
            </a:r>
            <a:r>
              <a:rPr lang="fa-IR" sz="2800" b="1" dirty="0"/>
              <a:t>  </a:t>
            </a:r>
            <a:r>
              <a:rPr lang="fa-IR" sz="2800" b="1" dirty="0" err="1"/>
              <a:t>group</a:t>
            </a:r>
            <a:r>
              <a:rPr lang="fa-IR" sz="2800" b="1" dirty="0"/>
              <a:t> </a:t>
            </a:r>
            <a:r>
              <a:rPr lang="fa-IR" sz="2800" b="1" dirty="0" err="1"/>
              <a:t>of</a:t>
            </a:r>
            <a:r>
              <a:rPr lang="fa-IR" sz="2800" b="1" dirty="0"/>
              <a:t> </a:t>
            </a:r>
            <a:r>
              <a:rPr lang="fa-IR" sz="2800" b="1" dirty="0" err="1"/>
              <a:t>company</a:t>
            </a:r>
            <a:r>
              <a:rPr lang="fa-IR" sz="2800" b="1" dirty="0"/>
              <a:t> </a:t>
            </a:r>
            <a:r>
              <a:rPr lang="fa-IR" sz="2800" b="1" dirty="0" err="1"/>
              <a:t>accountants</a:t>
            </a:r>
            <a:r>
              <a:rPr lang="fa-IR" sz="2800" b="1" dirty="0"/>
              <a:t> </a:t>
            </a:r>
            <a:r>
              <a:rPr lang="fa-IR" sz="2800" b="1" dirty="0" err="1"/>
              <a:t>as</a:t>
            </a:r>
            <a:r>
              <a:rPr lang="fa-IR" sz="2800" b="1" dirty="0"/>
              <a:t> </a:t>
            </a:r>
            <a:r>
              <a:rPr lang="fa-IR" sz="2800" b="1" dirty="0" err="1"/>
              <a:t>the</a:t>
            </a:r>
            <a:r>
              <a:rPr lang="fa-IR" sz="2800" b="1" dirty="0"/>
              <a:t> </a:t>
            </a:r>
            <a:r>
              <a:rPr lang="fa-IR" sz="2800" b="1" dirty="0" err="1"/>
              <a:t>general</a:t>
            </a:r>
            <a:r>
              <a:rPr lang="fa-IR" sz="2800" b="1" dirty="0"/>
              <a:t> </a:t>
            </a:r>
            <a:r>
              <a:rPr lang="fa-IR" sz="2800" b="1" dirty="0" err="1"/>
              <a:t>ledget</a:t>
            </a:r>
            <a:r>
              <a:rPr lang="fa-IR" sz="2800" b="1" dirty="0"/>
              <a:t> ,</a:t>
            </a:r>
            <a:r>
              <a:rPr lang="fa-IR" sz="2800" b="1" dirty="0" err="1"/>
              <a:t>or</a:t>
            </a:r>
            <a:r>
              <a:rPr lang="fa-IR" sz="2800" b="1" dirty="0"/>
              <a:t> </a:t>
            </a:r>
            <a:r>
              <a:rPr lang="fa-IR" sz="2800" b="1" dirty="0" err="1"/>
              <a:t>simply</a:t>
            </a:r>
            <a:r>
              <a:rPr lang="fa-IR" sz="2800" b="1" dirty="0"/>
              <a:t> </a:t>
            </a:r>
            <a:r>
              <a:rPr lang="fa-IR" sz="2800" b="1" dirty="0" err="1"/>
              <a:t>the</a:t>
            </a:r>
            <a:r>
              <a:rPr lang="fa-IR" sz="2800" b="1" dirty="0"/>
              <a:t> </a:t>
            </a:r>
            <a:r>
              <a:rPr lang="fa-IR" sz="2800" b="1" dirty="0" err="1"/>
              <a:t>ledger</a:t>
            </a:r>
            <a:r>
              <a:rPr lang="fa-IR" sz="2800" b="1" dirty="0"/>
              <a:t>. </a:t>
            </a:r>
            <a:r>
              <a:rPr lang="fa-IR" sz="2800" b="1" dirty="0" err="1"/>
              <a:t>To</a:t>
            </a:r>
            <a:r>
              <a:rPr lang="fa-IR" sz="2800" b="1" dirty="0"/>
              <a:t> </a:t>
            </a:r>
            <a:r>
              <a:rPr lang="fa-IR" sz="2800" b="1" dirty="0" err="1"/>
              <a:t>help</a:t>
            </a:r>
            <a:r>
              <a:rPr lang="fa-IR" sz="2800" b="1" dirty="0"/>
              <a:t> </a:t>
            </a:r>
            <a:r>
              <a:rPr lang="fa-IR" sz="2800" b="1" dirty="0" err="1"/>
              <a:t>identify</a:t>
            </a:r>
            <a:r>
              <a:rPr lang="fa-IR" sz="2800" b="1" dirty="0"/>
              <a:t> </a:t>
            </a:r>
            <a:r>
              <a:rPr lang="fa-IR" sz="2800" b="1" dirty="0" err="1"/>
              <a:t>accounts</a:t>
            </a:r>
            <a:r>
              <a:rPr lang="fa-IR" sz="2800" b="1" dirty="0"/>
              <a:t> </a:t>
            </a:r>
            <a:r>
              <a:rPr lang="fa-IR" sz="2800" b="1" dirty="0" err="1"/>
              <a:t>in</a:t>
            </a:r>
            <a:r>
              <a:rPr lang="fa-IR" sz="2800" b="1" dirty="0"/>
              <a:t> </a:t>
            </a:r>
            <a:r>
              <a:rPr lang="fa-IR" sz="2800" b="1" dirty="0" err="1"/>
              <a:t>the</a:t>
            </a:r>
            <a:r>
              <a:rPr lang="fa-IR" sz="2800" b="1" dirty="0"/>
              <a:t> </a:t>
            </a:r>
            <a:r>
              <a:rPr lang="fa-IR" sz="2800" b="1" dirty="0" err="1"/>
              <a:t>ledger</a:t>
            </a:r>
            <a:r>
              <a:rPr lang="fa-IR" sz="2800" b="1" dirty="0"/>
              <a:t> </a:t>
            </a:r>
            <a:r>
              <a:rPr lang="fa-IR" sz="2800" b="1" dirty="0" err="1"/>
              <a:t>and</a:t>
            </a:r>
            <a:r>
              <a:rPr lang="fa-IR" sz="2800" b="1" dirty="0"/>
              <a:t> </a:t>
            </a:r>
            <a:r>
              <a:rPr lang="fa-IR" sz="2800" b="1" dirty="0" err="1"/>
              <a:t>make</a:t>
            </a:r>
            <a:r>
              <a:rPr lang="fa-IR" sz="2800" b="1" dirty="0"/>
              <a:t> </a:t>
            </a:r>
            <a:r>
              <a:rPr lang="fa-IR" sz="2800" b="1" dirty="0" err="1"/>
              <a:t>them</a:t>
            </a:r>
            <a:r>
              <a:rPr lang="fa-IR" sz="2800" b="1" dirty="0"/>
              <a:t> </a:t>
            </a:r>
            <a:r>
              <a:rPr lang="fa-IR" sz="2800" b="1" dirty="0" err="1"/>
              <a:t>easy</a:t>
            </a:r>
            <a:r>
              <a:rPr lang="fa-IR" sz="2800" b="1" dirty="0"/>
              <a:t> </a:t>
            </a:r>
            <a:r>
              <a:rPr lang="fa-IR" sz="2800" b="1" dirty="0" err="1"/>
              <a:t>to</a:t>
            </a:r>
            <a:r>
              <a:rPr lang="fa-IR" sz="2800" b="1" dirty="0"/>
              <a:t> </a:t>
            </a:r>
            <a:r>
              <a:rPr lang="fa-IR" sz="2800" b="1" dirty="0" err="1"/>
              <a:t>find</a:t>
            </a:r>
            <a:r>
              <a:rPr lang="fa-IR" sz="2800" b="1" dirty="0"/>
              <a:t>, </a:t>
            </a:r>
            <a:r>
              <a:rPr lang="fa-IR" sz="2800" b="1" dirty="0" err="1"/>
              <a:t>the</a:t>
            </a:r>
            <a:r>
              <a:rPr lang="fa-IR" sz="2800" b="1" dirty="0"/>
              <a:t> </a:t>
            </a:r>
            <a:r>
              <a:rPr lang="fa-IR" sz="2800" b="1" dirty="0" err="1"/>
              <a:t>accountant</a:t>
            </a:r>
            <a:r>
              <a:rPr lang="fa-IR" sz="2800" b="1" dirty="0"/>
              <a:t> </a:t>
            </a:r>
            <a:r>
              <a:rPr lang="fa-IR" sz="2800" b="1" dirty="0" err="1"/>
              <a:t>of</a:t>
            </a:r>
            <a:r>
              <a:rPr lang="fa-IR" sz="2800" b="1" dirty="0"/>
              <a:t> </a:t>
            </a:r>
            <a:r>
              <a:rPr lang="fa-IR" sz="2800" b="1" dirty="0" err="1"/>
              <a:t>ten</a:t>
            </a:r>
            <a:r>
              <a:rPr lang="fa-IR" sz="2800" b="1" dirty="0"/>
              <a:t> </a:t>
            </a:r>
            <a:r>
              <a:rPr lang="fa-IR" sz="2800" b="1" dirty="0" err="1"/>
              <a:t>numbers</a:t>
            </a:r>
            <a:r>
              <a:rPr lang="fa-IR" sz="2800" b="1" dirty="0"/>
              <a:t>  </a:t>
            </a:r>
            <a:r>
              <a:rPr lang="fa-IR" sz="2800" b="1" dirty="0" err="1"/>
              <a:t>them</a:t>
            </a:r>
            <a:r>
              <a:rPr lang="fa-IR" sz="2800" b="1" dirty="0"/>
              <a:t>. A </a:t>
            </a:r>
            <a:r>
              <a:rPr lang="fa-IR" sz="2800" b="1" dirty="0" err="1"/>
              <a:t>list</a:t>
            </a:r>
            <a:r>
              <a:rPr lang="fa-IR" sz="2800" b="1" dirty="0"/>
              <a:t> </a:t>
            </a:r>
            <a:r>
              <a:rPr lang="fa-IR" sz="2800" b="1" dirty="0" err="1"/>
              <a:t>of</a:t>
            </a:r>
            <a:r>
              <a:rPr lang="fa-IR" sz="2800" b="1" dirty="0"/>
              <a:t> </a:t>
            </a:r>
            <a:r>
              <a:rPr lang="fa-IR" sz="2800" b="1" dirty="0" err="1"/>
              <a:t>these</a:t>
            </a:r>
            <a:r>
              <a:rPr lang="fa-IR" sz="2800" b="1" dirty="0"/>
              <a:t>  </a:t>
            </a:r>
            <a:r>
              <a:rPr lang="fa-IR" sz="2800" b="1" dirty="0" err="1"/>
              <a:t>numbers</a:t>
            </a:r>
            <a:r>
              <a:rPr lang="fa-IR" sz="2800" b="1" dirty="0"/>
              <a:t> </a:t>
            </a:r>
            <a:r>
              <a:rPr lang="fa-IR" sz="2800" b="1" dirty="0" err="1"/>
              <a:t>with</a:t>
            </a:r>
            <a:r>
              <a:rPr lang="fa-IR" sz="2800" b="1" dirty="0"/>
              <a:t> </a:t>
            </a:r>
            <a:r>
              <a:rPr lang="fa-IR" sz="2800" b="1" dirty="0" err="1"/>
              <a:t>the</a:t>
            </a:r>
            <a:r>
              <a:rPr lang="fa-IR" sz="2800" b="1" dirty="0"/>
              <a:t> </a:t>
            </a:r>
            <a:r>
              <a:rPr lang="fa-IR" sz="2800" b="1" dirty="0" err="1"/>
              <a:t>corresponding</a:t>
            </a:r>
            <a:r>
              <a:rPr lang="fa-IR" sz="2800" b="1" dirty="0"/>
              <a:t> </a:t>
            </a:r>
            <a:r>
              <a:rPr lang="fa-IR" sz="2800" b="1" dirty="0" err="1"/>
              <a:t>account</a:t>
            </a:r>
            <a:r>
              <a:rPr lang="fa-IR" sz="2800" b="1" dirty="0"/>
              <a:t>  </a:t>
            </a:r>
            <a:r>
              <a:rPr lang="fa-IR" sz="2800" b="1" dirty="0" err="1"/>
              <a:t>names</a:t>
            </a:r>
            <a:r>
              <a:rPr lang="fa-IR" sz="2800" b="1" dirty="0"/>
              <a:t>  </a:t>
            </a:r>
            <a:r>
              <a:rPr lang="fa-IR" sz="2800" b="1" dirty="0" err="1"/>
              <a:t>is</a:t>
            </a:r>
            <a:r>
              <a:rPr lang="fa-IR" sz="2800" b="1" dirty="0"/>
              <a:t> </a:t>
            </a:r>
            <a:r>
              <a:rPr lang="fa-IR" sz="2800" b="1" dirty="0" err="1"/>
              <a:t>called</a:t>
            </a:r>
            <a:r>
              <a:rPr lang="fa-IR" sz="2800" b="1" dirty="0"/>
              <a:t> a  </a:t>
            </a:r>
            <a:r>
              <a:rPr lang="fa-IR" sz="2800" b="1" dirty="0" err="1"/>
              <a:t>chart</a:t>
            </a:r>
            <a:r>
              <a:rPr lang="fa-IR" sz="2800" b="1" dirty="0"/>
              <a:t> </a:t>
            </a:r>
            <a:r>
              <a:rPr lang="fa-IR" sz="2800" b="1" dirty="0" err="1"/>
              <a:t>of</a:t>
            </a:r>
            <a:r>
              <a:rPr lang="fa-IR" sz="2800" b="1" dirty="0"/>
              <a:t> </a:t>
            </a:r>
            <a:r>
              <a:rPr lang="fa-IR" sz="2800" b="1" dirty="0" err="1"/>
              <a:t>accounts</a:t>
            </a:r>
            <a:r>
              <a:rPr lang="fa-IR" sz="2800" b="1" dirty="0"/>
              <a:t>. </a:t>
            </a:r>
          </a:p>
          <a:p>
            <a:pPr marL="0" indent="0" algn="r">
              <a:buNone/>
            </a:pPr>
            <a:r>
              <a:rPr lang="fa-IR" sz="2800" b="1" dirty="0"/>
              <a:t>در یک سیستم حسابداری دستی </a:t>
            </a:r>
            <a:r>
              <a:rPr lang="fa-IR" sz="2800" b="1" dirty="0" err="1"/>
              <a:t>هرحساب</a:t>
            </a:r>
            <a:r>
              <a:rPr lang="fa-IR" sz="2800" b="1" dirty="0"/>
              <a:t> روی یک صفحه </a:t>
            </a:r>
            <a:r>
              <a:rPr lang="fa-IR" sz="2800" b="1" dirty="0" err="1"/>
              <a:t>یاکارت</a:t>
            </a:r>
            <a:r>
              <a:rPr lang="fa-IR" sz="2800" b="1" dirty="0"/>
              <a:t> </a:t>
            </a:r>
            <a:r>
              <a:rPr lang="fa-IR" sz="2800" b="1" dirty="0" err="1"/>
              <a:t>مجزانگهداری</a:t>
            </a:r>
            <a:r>
              <a:rPr lang="fa-IR" sz="2800" b="1" dirty="0"/>
              <a:t> میشود</a:t>
            </a:r>
          </a:p>
        </p:txBody>
      </p:sp>
    </p:spTree>
    <p:extLst>
      <p:ext uri="{BB962C8B-B14F-4D97-AF65-F5344CB8AC3E}">
        <p14:creationId xmlns:p14="http://schemas.microsoft.com/office/powerpoint/2010/main" val="3899661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F7D27C1B-5F7A-CB36-91C0-33B014303101}"/>
              </a:ext>
            </a:extLst>
          </p:cNvPr>
          <p:cNvSpPr>
            <a:spLocks noGrp="1"/>
          </p:cNvSpPr>
          <p:nvPr>
            <p:ph idx="1"/>
          </p:nvPr>
        </p:nvSpPr>
        <p:spPr>
          <a:xfrm>
            <a:off x="1081266" y="0"/>
            <a:ext cx="10029468" cy="5473782"/>
          </a:xfrm>
        </p:spPr>
        <p:txBody>
          <a:bodyPr>
            <a:normAutofit lnSpcReduction="10000"/>
          </a:bodyPr>
          <a:lstStyle/>
          <a:p>
            <a:pPr marL="0" indent="0">
              <a:buNone/>
            </a:pPr>
            <a:endParaRPr lang="fa-IR" sz="2800" b="1" dirty="0"/>
          </a:p>
          <a:p>
            <a:pPr marL="0" indent="0">
              <a:buNone/>
            </a:pPr>
            <a:endParaRPr lang="fa-IR" sz="2800" b="1" dirty="0"/>
          </a:p>
          <a:p>
            <a:pPr marL="0" indent="0">
              <a:buNone/>
            </a:pPr>
            <a:endParaRPr lang="fa-IR" sz="2800" b="1" dirty="0"/>
          </a:p>
          <a:p>
            <a:pPr marL="0" indent="0">
              <a:buNone/>
            </a:pPr>
            <a:r>
              <a:rPr lang="fa-IR" sz="2800" b="1" dirty="0"/>
              <a:t>این صفحه ها یا کارت ها در کنار هم در یک کتاب یا پوشه به نام </a:t>
            </a:r>
            <a:r>
              <a:rPr lang="fa-IR" sz="2800" b="1" dirty="0" err="1"/>
              <a:t>دفترکل</a:t>
            </a:r>
            <a:r>
              <a:rPr lang="fa-IR" sz="2800" b="1" dirty="0"/>
              <a:t> قرار </a:t>
            </a:r>
            <a:r>
              <a:rPr lang="fa-IR" sz="2800" b="1" dirty="0" err="1"/>
              <a:t>می‌گیرند.در</a:t>
            </a:r>
            <a:r>
              <a:rPr lang="fa-IR" sz="2800" b="1" dirty="0"/>
              <a:t> سیستم کامپیوتری که اکنون در بیشتر </a:t>
            </a:r>
            <a:r>
              <a:rPr lang="fa-IR" sz="2800" b="1" dirty="0" err="1"/>
              <a:t>شرکتهاوجود</a:t>
            </a:r>
            <a:r>
              <a:rPr lang="fa-IR" sz="2800" b="1" dirty="0"/>
              <a:t> </a:t>
            </a:r>
            <a:r>
              <a:rPr lang="fa-IR" sz="2800" b="1" dirty="0" err="1"/>
              <a:t>داردحسابها</a:t>
            </a:r>
            <a:r>
              <a:rPr lang="fa-IR" sz="2800" b="1" dirty="0"/>
              <a:t> روی نوارها یا </a:t>
            </a:r>
            <a:r>
              <a:rPr lang="fa-IR" sz="2800" b="1" dirty="0" err="1"/>
              <a:t>دیسک‌های</a:t>
            </a:r>
            <a:r>
              <a:rPr lang="fa-IR" sz="2800" b="1" dirty="0"/>
              <a:t> مغناطیسی نگهداری </a:t>
            </a:r>
            <a:r>
              <a:rPr lang="fa-IR" sz="2800" b="1" dirty="0" err="1"/>
              <a:t>می‌شوند.اما</a:t>
            </a:r>
            <a:r>
              <a:rPr lang="fa-IR" sz="2800" b="1" dirty="0"/>
              <a:t> به جهت سهولت </a:t>
            </a:r>
            <a:r>
              <a:rPr lang="fa-IR" sz="2800" b="1" dirty="0" err="1"/>
              <a:t>حسابداران</a:t>
            </a:r>
            <a:r>
              <a:rPr lang="fa-IR" sz="2800" b="1" dirty="0"/>
              <a:t> </a:t>
            </a:r>
          </a:p>
          <a:p>
            <a:pPr marL="0" indent="0">
              <a:buNone/>
            </a:pPr>
            <a:r>
              <a:rPr lang="fa-IR" sz="2800" b="1" dirty="0"/>
              <a:t>مجموعه جامع </a:t>
            </a:r>
            <a:r>
              <a:rPr lang="fa-IR" sz="2800" b="1" dirty="0" err="1"/>
              <a:t>حساب‌های</a:t>
            </a:r>
            <a:r>
              <a:rPr lang="fa-IR" sz="2800" b="1" dirty="0"/>
              <a:t> شرکت را هنوز به اسم </a:t>
            </a:r>
            <a:r>
              <a:rPr lang="fa-IR" sz="2800" b="1" dirty="0" err="1"/>
              <a:t>دفترکل</a:t>
            </a:r>
            <a:r>
              <a:rPr lang="fa-IR" sz="2800" b="1" dirty="0"/>
              <a:t> </a:t>
            </a:r>
            <a:r>
              <a:rPr lang="fa-IR" sz="2800" b="1" dirty="0" err="1"/>
              <a:t>می‌خوانند.برای</a:t>
            </a:r>
            <a:r>
              <a:rPr lang="fa-IR" sz="2800" b="1" dirty="0"/>
              <a:t> کمک به شناسایی حساب ها در دفتر کل و آسان یافتن </a:t>
            </a:r>
            <a:r>
              <a:rPr lang="fa-IR" sz="2800" b="1" dirty="0" err="1"/>
              <a:t>آنهاحسابدار</a:t>
            </a:r>
            <a:r>
              <a:rPr lang="fa-IR" sz="2800" b="1" dirty="0"/>
              <a:t> باید آن </a:t>
            </a:r>
            <a:r>
              <a:rPr lang="fa-IR" sz="2800" b="1" dirty="0" err="1"/>
              <a:t>هارا</a:t>
            </a:r>
            <a:r>
              <a:rPr lang="fa-IR" sz="2800" b="1" dirty="0"/>
              <a:t> شماره گذاری کند فهرستی </a:t>
            </a:r>
            <a:r>
              <a:rPr lang="fa-IR" sz="2800" b="1" dirty="0" err="1"/>
              <a:t>ازین</a:t>
            </a:r>
            <a:r>
              <a:rPr lang="fa-IR" sz="2800" b="1" dirty="0"/>
              <a:t> شماره </a:t>
            </a:r>
            <a:r>
              <a:rPr lang="fa-IR" sz="2800" b="1" dirty="0" err="1"/>
              <a:t>هابه</a:t>
            </a:r>
            <a:r>
              <a:rPr lang="fa-IR" sz="2800" b="1" dirty="0"/>
              <a:t> همراه اسامی </a:t>
            </a:r>
            <a:r>
              <a:rPr lang="fa-IR" sz="2800" b="1" dirty="0" err="1"/>
              <a:t>حساب‌های</a:t>
            </a:r>
            <a:r>
              <a:rPr lang="fa-IR" sz="2800" b="1" dirty="0"/>
              <a:t> منطبق با آنها را جدول حساب ها می نامند.</a:t>
            </a:r>
          </a:p>
        </p:txBody>
      </p:sp>
    </p:spTree>
    <p:extLst>
      <p:ext uri="{BB962C8B-B14F-4D97-AF65-F5344CB8AC3E}">
        <p14:creationId xmlns:p14="http://schemas.microsoft.com/office/powerpoint/2010/main" val="2125043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D318412D-7D6F-80E4-7039-DCE36ED82309}"/>
              </a:ext>
            </a:extLst>
          </p:cNvPr>
          <p:cNvSpPr>
            <a:spLocks noGrp="1"/>
          </p:cNvSpPr>
          <p:nvPr>
            <p:ph idx="1"/>
          </p:nvPr>
        </p:nvSpPr>
        <p:spPr>
          <a:xfrm>
            <a:off x="649431" y="0"/>
            <a:ext cx="10873345" cy="5440655"/>
          </a:xfrm>
        </p:spPr>
        <p:txBody>
          <a:bodyPr>
            <a:noAutofit/>
          </a:bodyPr>
          <a:lstStyle/>
          <a:p>
            <a:pPr algn="l" rtl="0"/>
            <a:r>
              <a:rPr lang="fa-IR" sz="2800" b="1" dirty="0"/>
              <a:t> </a:t>
            </a:r>
            <a:r>
              <a:rPr lang="fa-IR" sz="2800" b="1" dirty="0" err="1"/>
              <a:t>The</a:t>
            </a:r>
            <a:r>
              <a:rPr lang="fa-IR" sz="2800" b="1" dirty="0"/>
              <a:t> </a:t>
            </a:r>
            <a:r>
              <a:rPr lang="fa-IR" sz="2800" b="1" dirty="0" err="1"/>
              <a:t>classification</a:t>
            </a:r>
            <a:r>
              <a:rPr lang="fa-IR" sz="2800" b="1" dirty="0"/>
              <a:t> </a:t>
            </a:r>
            <a:r>
              <a:rPr lang="fa-IR" sz="2800" b="1" dirty="0" err="1"/>
              <a:t>issue:The</a:t>
            </a:r>
            <a:r>
              <a:rPr lang="fa-IR" sz="2800" b="1" dirty="0"/>
              <a:t> </a:t>
            </a:r>
            <a:r>
              <a:rPr lang="fa-IR" sz="2800" b="1" dirty="0" err="1"/>
              <a:t>classification</a:t>
            </a:r>
            <a:r>
              <a:rPr lang="fa-IR" sz="2800" b="1" dirty="0"/>
              <a:t> </a:t>
            </a:r>
            <a:r>
              <a:rPr lang="fa-IR" sz="2800" b="1" dirty="0" err="1"/>
              <a:t>issue</a:t>
            </a:r>
            <a:r>
              <a:rPr lang="fa-IR" sz="2800" b="1" dirty="0"/>
              <a:t> </a:t>
            </a:r>
            <a:r>
              <a:rPr lang="fa-IR" sz="2800" b="1" dirty="0" err="1"/>
              <a:t>has</a:t>
            </a:r>
            <a:r>
              <a:rPr lang="fa-IR" sz="2800" b="1" dirty="0"/>
              <a:t> </a:t>
            </a:r>
            <a:r>
              <a:rPr lang="fa-IR" sz="2800" b="1" dirty="0" err="1"/>
              <a:t>to</a:t>
            </a:r>
            <a:r>
              <a:rPr lang="fa-IR" sz="2800" b="1" dirty="0"/>
              <a:t> </a:t>
            </a:r>
            <a:r>
              <a:rPr lang="fa-IR" sz="2800" b="1" dirty="0" err="1"/>
              <a:t>do</a:t>
            </a:r>
            <a:r>
              <a:rPr lang="fa-IR" sz="2800" b="1" dirty="0"/>
              <a:t> </a:t>
            </a:r>
            <a:r>
              <a:rPr lang="fa-IR" sz="2800" b="1" dirty="0" err="1"/>
              <a:t>with</a:t>
            </a:r>
            <a:r>
              <a:rPr lang="fa-IR" sz="2800" b="1" dirty="0"/>
              <a:t> </a:t>
            </a:r>
            <a:r>
              <a:rPr lang="fa-IR" sz="2800" b="1" dirty="0" err="1"/>
              <a:t>assigning</a:t>
            </a:r>
            <a:r>
              <a:rPr lang="fa-IR" sz="2800" b="1" dirty="0"/>
              <a:t> </a:t>
            </a:r>
            <a:r>
              <a:rPr lang="fa-IR" sz="2800" b="1" dirty="0" err="1"/>
              <a:t>all</a:t>
            </a:r>
            <a:r>
              <a:rPr lang="fa-IR" sz="2800" b="1" dirty="0"/>
              <a:t> </a:t>
            </a:r>
            <a:r>
              <a:rPr lang="fa-IR" sz="2800" b="1" dirty="0" err="1"/>
              <a:t>the</a:t>
            </a:r>
            <a:r>
              <a:rPr lang="fa-IR" sz="2800" b="1" dirty="0"/>
              <a:t> </a:t>
            </a:r>
            <a:r>
              <a:rPr lang="fa-IR" sz="2800" b="1" dirty="0" err="1"/>
              <a:t>transactions</a:t>
            </a:r>
            <a:r>
              <a:rPr lang="fa-IR" sz="2800" b="1" dirty="0"/>
              <a:t> </a:t>
            </a:r>
            <a:r>
              <a:rPr lang="fa-IR" sz="2800" b="1" dirty="0" err="1"/>
              <a:t>in</a:t>
            </a:r>
            <a:r>
              <a:rPr lang="fa-IR" sz="2800" b="1" dirty="0"/>
              <a:t> </a:t>
            </a:r>
            <a:r>
              <a:rPr lang="fa-IR" sz="2800" b="1" dirty="0" err="1"/>
              <a:t>which</a:t>
            </a:r>
            <a:r>
              <a:rPr lang="fa-IR" sz="2800" b="1" dirty="0"/>
              <a:t> a </a:t>
            </a:r>
            <a:r>
              <a:rPr lang="fa-IR" sz="2800" b="1" dirty="0" err="1"/>
              <a:t>business</a:t>
            </a:r>
            <a:r>
              <a:rPr lang="fa-IR" sz="2800" b="1" dirty="0"/>
              <a:t> </a:t>
            </a:r>
            <a:r>
              <a:rPr lang="fa-IR" sz="2800" b="1" dirty="0" err="1"/>
              <a:t>engages</a:t>
            </a:r>
            <a:r>
              <a:rPr lang="fa-IR" sz="2800" b="1" dirty="0"/>
              <a:t> </a:t>
            </a:r>
            <a:r>
              <a:rPr lang="fa-IR" sz="2800" b="1" dirty="0" err="1"/>
              <a:t>to</a:t>
            </a:r>
            <a:r>
              <a:rPr lang="fa-IR" sz="2800" b="1" dirty="0"/>
              <a:t> a </a:t>
            </a:r>
            <a:r>
              <a:rPr lang="fa-IR" sz="2800" b="1" dirty="0" err="1"/>
              <a:t>ppropriatecate</a:t>
            </a:r>
            <a:r>
              <a:rPr lang="fa-IR" sz="2800" b="1" dirty="0"/>
              <a:t> </a:t>
            </a:r>
            <a:r>
              <a:rPr lang="fa-IR" sz="2800" b="1" dirty="0" err="1"/>
              <a:t>gories</a:t>
            </a:r>
            <a:r>
              <a:rPr lang="fa-IR" sz="2800" b="1" dirty="0"/>
              <a:t> </a:t>
            </a:r>
            <a:r>
              <a:rPr lang="fa-IR" sz="2800" b="1" dirty="0" err="1"/>
              <a:t>or</a:t>
            </a:r>
            <a:r>
              <a:rPr lang="fa-IR" sz="2800" b="1" dirty="0"/>
              <a:t> </a:t>
            </a:r>
            <a:r>
              <a:rPr lang="fa-IR" sz="2800" b="1" dirty="0" err="1"/>
              <a:t>accounts</a:t>
            </a:r>
            <a:r>
              <a:rPr lang="fa-IR" sz="2800" b="1" dirty="0"/>
              <a:t>. </a:t>
            </a:r>
            <a:r>
              <a:rPr lang="fa-IR" sz="2800" b="1" dirty="0" err="1"/>
              <a:t>Proper</a:t>
            </a:r>
            <a:r>
              <a:rPr lang="fa-IR" sz="2800" b="1" dirty="0"/>
              <a:t> </a:t>
            </a:r>
          </a:p>
          <a:p>
            <a:pPr marL="0" indent="0" algn="l" rtl="0">
              <a:buNone/>
            </a:pPr>
            <a:r>
              <a:rPr lang="en-US" sz="2800" b="1" dirty="0"/>
              <a:t>C</a:t>
            </a:r>
            <a:r>
              <a:rPr lang="fa-IR" sz="2800" b="1" dirty="0" err="1"/>
              <a:t>lassification</a:t>
            </a:r>
            <a:r>
              <a:rPr lang="fa-IR" sz="2800" b="1" dirty="0"/>
              <a:t> </a:t>
            </a:r>
            <a:r>
              <a:rPr lang="fa-IR" sz="2800" b="1" dirty="0" err="1"/>
              <a:t>depends</a:t>
            </a:r>
            <a:r>
              <a:rPr lang="fa-IR" sz="2800" b="1" dirty="0"/>
              <a:t> </a:t>
            </a:r>
            <a:r>
              <a:rPr lang="fa-IR" sz="2800" b="1" dirty="0" err="1"/>
              <a:t>not</a:t>
            </a:r>
            <a:r>
              <a:rPr lang="fa-IR" sz="2800" b="1" dirty="0"/>
              <a:t> </a:t>
            </a:r>
            <a:r>
              <a:rPr lang="fa-IR" sz="2800" b="1" dirty="0" err="1"/>
              <a:t>only</a:t>
            </a:r>
            <a:r>
              <a:rPr lang="fa-IR" sz="2800" b="1" dirty="0"/>
              <a:t> </a:t>
            </a:r>
            <a:r>
              <a:rPr lang="fa-IR" sz="2800" b="1" dirty="0" err="1"/>
              <a:t>on</a:t>
            </a:r>
            <a:r>
              <a:rPr lang="fa-IR" sz="2800" b="1" dirty="0"/>
              <a:t> </a:t>
            </a:r>
            <a:r>
              <a:rPr lang="fa-IR" sz="2800" b="1" dirty="0" err="1"/>
              <a:t>correctly</a:t>
            </a:r>
            <a:r>
              <a:rPr lang="fa-IR" sz="2800" b="1" dirty="0"/>
              <a:t> </a:t>
            </a:r>
            <a:r>
              <a:rPr lang="fa-IR" sz="2800" b="1" dirty="0" err="1"/>
              <a:t>analyzing</a:t>
            </a:r>
            <a:r>
              <a:rPr lang="fa-IR" sz="2800" b="1" dirty="0"/>
              <a:t> </a:t>
            </a:r>
            <a:r>
              <a:rPr lang="fa-IR" sz="2800" b="1" dirty="0" err="1"/>
              <a:t>the</a:t>
            </a:r>
            <a:r>
              <a:rPr lang="fa-IR" sz="2800" b="1" dirty="0"/>
              <a:t> </a:t>
            </a:r>
            <a:r>
              <a:rPr lang="fa-IR" sz="2800" b="1" dirty="0" err="1"/>
              <a:t>effects</a:t>
            </a:r>
            <a:r>
              <a:rPr lang="fa-IR" sz="2800" b="1" dirty="0"/>
              <a:t> </a:t>
            </a:r>
            <a:r>
              <a:rPr lang="fa-IR" sz="2800" b="1" dirty="0" err="1"/>
              <a:t>of</a:t>
            </a:r>
            <a:r>
              <a:rPr lang="fa-IR" sz="2800" b="1" dirty="0"/>
              <a:t> </a:t>
            </a:r>
            <a:r>
              <a:rPr lang="fa-IR" sz="2800" b="1" dirty="0" err="1"/>
              <a:t>each</a:t>
            </a:r>
            <a:r>
              <a:rPr lang="fa-IR" sz="2800" b="1" dirty="0"/>
              <a:t> </a:t>
            </a:r>
            <a:r>
              <a:rPr lang="fa-IR" sz="2800" b="1" dirty="0" err="1"/>
              <a:t>transaction</a:t>
            </a:r>
            <a:r>
              <a:rPr lang="fa-IR" sz="2800" b="1" dirty="0"/>
              <a:t>, </a:t>
            </a:r>
            <a:r>
              <a:rPr lang="fa-IR" sz="2800" b="1" dirty="0" err="1"/>
              <a:t>but</a:t>
            </a:r>
            <a:r>
              <a:rPr lang="fa-IR" sz="2800" b="1" dirty="0"/>
              <a:t> </a:t>
            </a:r>
            <a:r>
              <a:rPr lang="fa-IR" sz="2800" b="1" dirty="0" err="1"/>
              <a:t>also</a:t>
            </a:r>
            <a:r>
              <a:rPr lang="fa-IR" sz="2800" b="1" dirty="0"/>
              <a:t> </a:t>
            </a:r>
            <a:r>
              <a:rPr lang="fa-IR" sz="2800" b="1" dirty="0" err="1"/>
              <a:t>on</a:t>
            </a:r>
            <a:r>
              <a:rPr lang="fa-IR" sz="2800" b="1" dirty="0"/>
              <a:t> </a:t>
            </a:r>
            <a:r>
              <a:rPr lang="fa-IR" sz="2800" b="1" dirty="0" err="1"/>
              <a:t>maintaining</a:t>
            </a:r>
            <a:r>
              <a:rPr lang="fa-IR" sz="2800" b="1" dirty="0"/>
              <a:t> a </a:t>
            </a:r>
            <a:r>
              <a:rPr lang="fa-IR" sz="2800" b="1" dirty="0" err="1"/>
              <a:t>system</a:t>
            </a:r>
            <a:r>
              <a:rPr lang="fa-IR" sz="2800" b="1" dirty="0"/>
              <a:t> </a:t>
            </a:r>
            <a:r>
              <a:rPr lang="fa-IR" sz="2800" b="1" dirty="0" err="1"/>
              <a:t>of</a:t>
            </a:r>
            <a:r>
              <a:rPr lang="fa-IR" sz="2800" b="1" dirty="0"/>
              <a:t> </a:t>
            </a:r>
            <a:r>
              <a:rPr lang="fa-IR" sz="2800" b="1" dirty="0" err="1"/>
              <a:t>accounts</a:t>
            </a:r>
            <a:r>
              <a:rPr lang="fa-IR" sz="2800" b="1" dirty="0"/>
              <a:t> </a:t>
            </a:r>
            <a:r>
              <a:rPr lang="fa-IR" sz="2800" b="1" dirty="0" err="1"/>
              <a:t>that</a:t>
            </a:r>
            <a:r>
              <a:rPr lang="fa-IR" sz="2800" b="1" dirty="0"/>
              <a:t> </a:t>
            </a:r>
            <a:r>
              <a:rPr lang="fa-IR" sz="2800" b="1" dirty="0" err="1"/>
              <a:t>reflects</a:t>
            </a:r>
            <a:r>
              <a:rPr lang="fa-IR" sz="2800" b="1" dirty="0"/>
              <a:t> </a:t>
            </a:r>
            <a:r>
              <a:rPr lang="fa-IR" sz="2800" b="1" dirty="0" err="1"/>
              <a:t>that</a:t>
            </a:r>
            <a:r>
              <a:rPr lang="fa-IR" sz="2800" b="1" dirty="0"/>
              <a:t> </a:t>
            </a:r>
            <a:r>
              <a:rPr lang="fa-IR" sz="2800" b="1" dirty="0" err="1"/>
              <a:t>effect</a:t>
            </a:r>
            <a:r>
              <a:rPr lang="fa-IR" sz="2800" b="1" dirty="0"/>
              <a:t>. </a:t>
            </a:r>
          </a:p>
          <a:p>
            <a:r>
              <a:rPr lang="fa-IR" sz="2800" b="1" dirty="0"/>
              <a:t>موضوع طبقه </a:t>
            </a:r>
            <a:r>
              <a:rPr lang="fa-IR" sz="2800" b="1" dirty="0" err="1"/>
              <a:t>بندی:موضوع</a:t>
            </a:r>
            <a:r>
              <a:rPr lang="fa-IR" sz="2800" b="1" dirty="0"/>
              <a:t> طبقه بندی به قرار دادن تمام </a:t>
            </a:r>
            <a:r>
              <a:rPr lang="fa-IR" sz="2800" b="1" dirty="0" err="1"/>
              <a:t>معاملاتی</a:t>
            </a:r>
            <a:r>
              <a:rPr lang="fa-IR" sz="2800" b="1" dirty="0"/>
              <a:t> که </a:t>
            </a:r>
            <a:r>
              <a:rPr lang="fa-IR" sz="2800" b="1" dirty="0" err="1"/>
              <a:t>مؤسسه‌ای</a:t>
            </a:r>
            <a:r>
              <a:rPr lang="fa-IR" sz="2800" b="1" dirty="0"/>
              <a:t> </a:t>
            </a:r>
            <a:r>
              <a:rPr lang="fa-IR" sz="2800" b="1" dirty="0" err="1"/>
              <a:t>درآنهادرگیرمیشونددرگروها</a:t>
            </a:r>
            <a:r>
              <a:rPr lang="fa-IR" sz="2800" b="1" dirty="0"/>
              <a:t> </a:t>
            </a:r>
            <a:r>
              <a:rPr lang="fa-IR" sz="2800" b="1" dirty="0" err="1"/>
              <a:t>یاحسابهای</a:t>
            </a:r>
            <a:r>
              <a:rPr lang="fa-IR" sz="2800" b="1" dirty="0"/>
              <a:t> مناسب </a:t>
            </a:r>
            <a:r>
              <a:rPr lang="fa-IR" sz="2800" b="1" dirty="0" err="1"/>
              <a:t>می‌پردازد.طبقه</a:t>
            </a:r>
            <a:r>
              <a:rPr lang="fa-IR" sz="2800" b="1" dirty="0"/>
              <a:t> بندی مناسب نه </a:t>
            </a:r>
            <a:r>
              <a:rPr lang="fa-IR" sz="2800" b="1" dirty="0" err="1"/>
              <a:t>تنهابه</a:t>
            </a:r>
            <a:r>
              <a:rPr lang="fa-IR" sz="2800" b="1" dirty="0"/>
              <a:t> تحلیل درست </a:t>
            </a:r>
            <a:r>
              <a:rPr lang="fa-IR" sz="2800" b="1" dirty="0" err="1"/>
              <a:t>تاثیرهرمعامله</a:t>
            </a:r>
            <a:r>
              <a:rPr lang="fa-IR" sz="2800" b="1" dirty="0"/>
              <a:t> بلکه به حفظ یک سیستم حساب ها بستگی </a:t>
            </a:r>
            <a:r>
              <a:rPr lang="fa-IR" sz="2800" b="1" dirty="0" err="1"/>
              <a:t>داردکه</a:t>
            </a:r>
            <a:r>
              <a:rPr lang="fa-IR" sz="2800" b="1" dirty="0"/>
              <a:t> آن تأثیر را نشان </a:t>
            </a:r>
            <a:r>
              <a:rPr lang="fa-IR" sz="2800" b="1" dirty="0" err="1"/>
              <a:t>می‌دهد</a:t>
            </a:r>
            <a:r>
              <a:rPr lang="fa-IR" sz="2800" b="1" dirty="0"/>
              <a:t>. </a:t>
            </a:r>
          </a:p>
        </p:txBody>
      </p:sp>
    </p:spTree>
    <p:extLst>
      <p:ext uri="{BB962C8B-B14F-4D97-AF65-F5344CB8AC3E}">
        <p14:creationId xmlns:p14="http://schemas.microsoft.com/office/powerpoint/2010/main" val="875909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994A324-68F0-02D5-7D26-208B17A637FB}"/>
              </a:ext>
            </a:extLst>
          </p:cNvPr>
          <p:cNvSpPr>
            <a:spLocks noGrp="1"/>
          </p:cNvSpPr>
          <p:nvPr>
            <p:ph type="title"/>
          </p:nvPr>
        </p:nvSpPr>
        <p:spPr/>
        <p:txBody>
          <a:bodyPr>
            <a:normAutofit/>
          </a:bodyPr>
          <a:lstStyle/>
          <a:p>
            <a:pPr algn="r" rtl="0"/>
            <a:r>
              <a:rPr lang="fa-IR" sz="2800" b="1" dirty="0" err="1"/>
              <a:t>Owner’s</a:t>
            </a:r>
            <a:r>
              <a:rPr lang="fa-IR" sz="2800" b="1" dirty="0"/>
              <a:t> </a:t>
            </a:r>
            <a:r>
              <a:rPr lang="fa-IR" sz="2800" b="1" dirty="0" err="1"/>
              <a:t>equity</a:t>
            </a:r>
            <a:r>
              <a:rPr lang="fa-IR" sz="2800" b="1" dirty="0"/>
              <a:t> </a:t>
            </a:r>
            <a:r>
              <a:rPr lang="fa-IR" sz="2800" b="1" dirty="0" err="1"/>
              <a:t>accounts</a:t>
            </a:r>
            <a:r>
              <a:rPr lang="fa-IR" sz="2800" b="1" dirty="0"/>
              <a:t> </a:t>
            </a:r>
            <a:br>
              <a:rPr lang="fa-IR" sz="2800" b="1" dirty="0"/>
            </a:br>
            <a:r>
              <a:rPr lang="fa-IR" sz="2800" b="1" dirty="0" err="1"/>
              <a:t>حساب‌های</a:t>
            </a:r>
            <a:r>
              <a:rPr lang="fa-IR" sz="2800" b="1" dirty="0"/>
              <a:t> حقوق </a:t>
            </a:r>
            <a:r>
              <a:rPr lang="fa-IR" sz="2800" b="1" dirty="0" err="1"/>
              <a:t>سهامدار</a:t>
            </a:r>
            <a:endParaRPr lang="fa-IR" sz="2800" b="1" dirty="0"/>
          </a:p>
        </p:txBody>
      </p:sp>
      <p:sp>
        <p:nvSpPr>
          <p:cNvPr id="3" name="نگهدارنده مکان محتوا 2">
            <a:extLst>
              <a:ext uri="{FF2B5EF4-FFF2-40B4-BE49-F238E27FC236}">
                <a16:creationId xmlns:a16="http://schemas.microsoft.com/office/drawing/2014/main" id="{910A62F5-A7D3-2B68-E53C-8F23849C20F2}"/>
              </a:ext>
            </a:extLst>
          </p:cNvPr>
          <p:cNvSpPr>
            <a:spLocks noGrp="1"/>
          </p:cNvSpPr>
          <p:nvPr>
            <p:ph idx="1"/>
          </p:nvPr>
        </p:nvSpPr>
        <p:spPr>
          <a:xfrm>
            <a:off x="1451579" y="2108508"/>
            <a:ext cx="9603275" cy="3450613"/>
          </a:xfrm>
        </p:spPr>
        <p:txBody>
          <a:bodyPr>
            <a:normAutofit/>
          </a:bodyPr>
          <a:lstStyle/>
          <a:p>
            <a:pPr algn="l" rtl="0"/>
            <a:r>
              <a:rPr lang="fa-IR" sz="2800" b="1" dirty="0" err="1"/>
              <a:t>First</a:t>
            </a:r>
            <a:r>
              <a:rPr lang="fa-IR" sz="2800" b="1" dirty="0"/>
              <a:t>, </a:t>
            </a:r>
            <a:r>
              <a:rPr lang="fa-IR" sz="2800" b="1" dirty="0" err="1"/>
              <a:t>for</a:t>
            </a:r>
            <a:r>
              <a:rPr lang="fa-IR" sz="2800" b="1" dirty="0"/>
              <a:t> </a:t>
            </a:r>
            <a:r>
              <a:rPr lang="fa-IR" sz="2800" b="1" dirty="0" err="1"/>
              <a:t>income</a:t>
            </a:r>
            <a:r>
              <a:rPr lang="fa-IR" sz="2800" b="1" dirty="0"/>
              <a:t> </a:t>
            </a:r>
            <a:r>
              <a:rPr lang="fa-IR" sz="2800" b="1" dirty="0" err="1"/>
              <a:t>tax</a:t>
            </a:r>
            <a:r>
              <a:rPr lang="fa-IR" sz="2800" b="1" dirty="0"/>
              <a:t> </a:t>
            </a:r>
            <a:r>
              <a:rPr lang="fa-IR" sz="2800" b="1" dirty="0" err="1"/>
              <a:t>reporting</a:t>
            </a:r>
            <a:r>
              <a:rPr lang="fa-IR" sz="2800" b="1" dirty="0"/>
              <a:t>, </a:t>
            </a:r>
            <a:r>
              <a:rPr lang="fa-IR" sz="2800" b="1" dirty="0" err="1"/>
              <a:t>financial</a:t>
            </a:r>
            <a:r>
              <a:rPr lang="fa-IR" sz="2800" b="1" dirty="0"/>
              <a:t> </a:t>
            </a:r>
            <a:r>
              <a:rPr lang="fa-IR" sz="2800" b="1" dirty="0" err="1"/>
              <a:t>reporting,and</a:t>
            </a:r>
            <a:r>
              <a:rPr lang="fa-IR" sz="2800" b="1" dirty="0"/>
              <a:t> </a:t>
            </a:r>
            <a:r>
              <a:rPr lang="fa-IR" sz="2800" b="1" dirty="0" err="1"/>
              <a:t>other</a:t>
            </a:r>
            <a:r>
              <a:rPr lang="fa-IR" sz="2800" b="1" dirty="0"/>
              <a:t>  </a:t>
            </a:r>
            <a:r>
              <a:rPr lang="fa-IR" sz="2800" b="1" dirty="0" err="1"/>
              <a:t>purposes</a:t>
            </a:r>
            <a:r>
              <a:rPr lang="fa-IR" sz="2800" b="1" dirty="0"/>
              <a:t>, </a:t>
            </a:r>
            <a:r>
              <a:rPr lang="fa-IR" sz="2800" b="1" dirty="0" err="1"/>
              <a:t>the</a:t>
            </a:r>
            <a:r>
              <a:rPr lang="fa-IR" sz="2800" b="1" dirty="0"/>
              <a:t> </a:t>
            </a:r>
            <a:r>
              <a:rPr lang="fa-IR" sz="2800" b="1" dirty="0" err="1"/>
              <a:t>law</a:t>
            </a:r>
            <a:r>
              <a:rPr lang="fa-IR" sz="2800" b="1" dirty="0"/>
              <a:t>  </a:t>
            </a:r>
            <a:r>
              <a:rPr lang="fa-IR" sz="2800" b="1" dirty="0" err="1"/>
              <a:t>requires</a:t>
            </a:r>
            <a:r>
              <a:rPr lang="fa-IR" sz="2800" b="1" dirty="0"/>
              <a:t> </a:t>
            </a:r>
            <a:r>
              <a:rPr lang="fa-IR" sz="2800" b="1" dirty="0" err="1"/>
              <a:t>that</a:t>
            </a:r>
            <a:r>
              <a:rPr lang="fa-IR" sz="2800" b="1" dirty="0"/>
              <a:t> </a:t>
            </a:r>
            <a:r>
              <a:rPr lang="fa-IR" sz="2800" b="1" dirty="0" err="1"/>
              <a:t>capital</a:t>
            </a:r>
            <a:r>
              <a:rPr lang="fa-IR" sz="2800" b="1" dirty="0"/>
              <a:t> </a:t>
            </a:r>
            <a:r>
              <a:rPr lang="fa-IR" sz="2800" b="1" dirty="0" err="1"/>
              <a:t>and</a:t>
            </a:r>
            <a:r>
              <a:rPr lang="fa-IR" sz="2800" b="1" dirty="0"/>
              <a:t> </a:t>
            </a:r>
            <a:r>
              <a:rPr lang="fa-IR" sz="2800" b="1" dirty="0" err="1"/>
              <a:t>withdrawals</a:t>
            </a:r>
            <a:r>
              <a:rPr lang="fa-IR" sz="2800" b="1" dirty="0"/>
              <a:t> </a:t>
            </a:r>
            <a:r>
              <a:rPr lang="fa-IR" sz="2800" b="1" dirty="0" err="1"/>
              <a:t>accounts</a:t>
            </a:r>
            <a:r>
              <a:rPr lang="fa-IR" sz="2800" b="1" dirty="0"/>
              <a:t> </a:t>
            </a:r>
            <a:r>
              <a:rPr lang="fa-IR" sz="2800" b="1" dirty="0" err="1"/>
              <a:t>be</a:t>
            </a:r>
            <a:r>
              <a:rPr lang="fa-IR" sz="2800" b="1" dirty="0"/>
              <a:t> </a:t>
            </a:r>
            <a:r>
              <a:rPr lang="fa-IR" sz="2800" b="1" dirty="0" err="1"/>
              <a:t>separated</a:t>
            </a:r>
            <a:r>
              <a:rPr lang="fa-IR" sz="2800" b="1" dirty="0"/>
              <a:t> </a:t>
            </a:r>
            <a:r>
              <a:rPr lang="fa-IR" sz="2800" b="1" dirty="0" err="1"/>
              <a:t>from</a:t>
            </a:r>
            <a:r>
              <a:rPr lang="fa-IR" sz="2800" b="1" dirty="0"/>
              <a:t> </a:t>
            </a:r>
            <a:r>
              <a:rPr lang="fa-IR" sz="2800" b="1" dirty="0" err="1"/>
              <a:t>revenues</a:t>
            </a:r>
            <a:r>
              <a:rPr lang="fa-IR" sz="2800" b="1" dirty="0"/>
              <a:t> </a:t>
            </a:r>
            <a:r>
              <a:rPr lang="fa-IR" sz="2800" b="1" dirty="0" err="1"/>
              <a:t>and</a:t>
            </a:r>
            <a:r>
              <a:rPr lang="fa-IR" sz="2800" b="1" dirty="0"/>
              <a:t> </a:t>
            </a:r>
            <a:r>
              <a:rPr lang="fa-IR" sz="2800" b="1" dirty="0" err="1"/>
              <a:t>expenses</a:t>
            </a:r>
            <a:r>
              <a:rPr lang="fa-IR" sz="2800" b="1" dirty="0"/>
              <a:t>. </a:t>
            </a:r>
          </a:p>
          <a:p>
            <a:pPr algn="r"/>
            <a:r>
              <a:rPr lang="fa-IR" sz="2800" b="1" dirty="0" err="1"/>
              <a:t>اولا،برای</a:t>
            </a:r>
            <a:r>
              <a:rPr lang="fa-IR" sz="2800" b="1" dirty="0"/>
              <a:t> گزارش مالیات بر درآمد و اهداف </a:t>
            </a:r>
            <a:r>
              <a:rPr lang="fa-IR" sz="2800" b="1" dirty="0" err="1"/>
              <a:t>دیگر،قانون</a:t>
            </a:r>
            <a:r>
              <a:rPr lang="fa-IR" sz="2800" b="1" dirty="0"/>
              <a:t> </a:t>
            </a:r>
            <a:r>
              <a:rPr lang="fa-IR" sz="2800" b="1" dirty="0" err="1"/>
              <a:t>می‌طلبد</a:t>
            </a:r>
            <a:r>
              <a:rPr lang="fa-IR" sz="2800" b="1" dirty="0"/>
              <a:t> که </a:t>
            </a:r>
            <a:r>
              <a:rPr lang="fa-IR" sz="2800" b="1" dirty="0" err="1"/>
              <a:t>حساب‌های</a:t>
            </a:r>
            <a:r>
              <a:rPr lang="fa-IR" sz="2800" b="1" dirty="0"/>
              <a:t> سرمایه </a:t>
            </a:r>
            <a:r>
              <a:rPr lang="fa-IR" sz="2800" b="1" dirty="0" err="1"/>
              <a:t>وبرداشتها</a:t>
            </a:r>
            <a:r>
              <a:rPr lang="fa-IR" sz="2800" b="1" dirty="0"/>
              <a:t> از درآمدها و هزینه ها جدا شوند.</a:t>
            </a:r>
          </a:p>
        </p:txBody>
      </p:sp>
    </p:spTree>
    <p:extLst>
      <p:ext uri="{BB962C8B-B14F-4D97-AF65-F5344CB8AC3E}">
        <p14:creationId xmlns:p14="http://schemas.microsoft.com/office/powerpoint/2010/main" val="18922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8AFC34D9-9B75-3328-3985-4D53436B1E93}"/>
              </a:ext>
            </a:extLst>
          </p:cNvPr>
          <p:cNvSpPr>
            <a:spLocks noGrp="1"/>
          </p:cNvSpPr>
          <p:nvPr>
            <p:ph idx="1"/>
          </p:nvPr>
        </p:nvSpPr>
        <p:spPr>
          <a:xfrm>
            <a:off x="1441751" y="1707078"/>
            <a:ext cx="9603275" cy="4174919"/>
          </a:xfrm>
        </p:spPr>
        <p:txBody>
          <a:bodyPr>
            <a:normAutofit/>
          </a:bodyPr>
          <a:lstStyle/>
          <a:p>
            <a:pPr marL="0" indent="0" algn="l" rtl="0">
              <a:buNone/>
            </a:pPr>
            <a:r>
              <a:rPr lang="fa-IR" sz="2800" b="1" dirty="0" err="1"/>
              <a:t>The</a:t>
            </a:r>
            <a:r>
              <a:rPr lang="fa-IR" sz="2800" b="1" dirty="0"/>
              <a:t> </a:t>
            </a:r>
            <a:r>
              <a:rPr lang="fa-IR" sz="2800" b="1" dirty="0" err="1"/>
              <a:t>capital</a:t>
            </a:r>
            <a:r>
              <a:rPr lang="fa-IR" sz="2800" b="1" dirty="0"/>
              <a:t> </a:t>
            </a:r>
            <a:r>
              <a:rPr lang="fa-IR" sz="2800" b="1" dirty="0" err="1"/>
              <a:t>account</a:t>
            </a:r>
            <a:r>
              <a:rPr lang="fa-IR" sz="2800" b="1" dirty="0"/>
              <a:t> </a:t>
            </a:r>
            <a:r>
              <a:rPr lang="fa-IR" sz="2800" b="1" dirty="0" err="1"/>
              <a:t>represents</a:t>
            </a:r>
            <a:r>
              <a:rPr lang="fa-IR" sz="2800" b="1" dirty="0"/>
              <a:t> </a:t>
            </a:r>
            <a:r>
              <a:rPr lang="fa-IR" sz="2800" b="1" dirty="0" err="1"/>
              <a:t>the</a:t>
            </a:r>
            <a:r>
              <a:rPr lang="fa-IR" sz="2800" b="1" dirty="0"/>
              <a:t> </a:t>
            </a:r>
            <a:r>
              <a:rPr lang="fa-IR" sz="2800" b="1" dirty="0" err="1"/>
              <a:t>owner’s</a:t>
            </a:r>
            <a:r>
              <a:rPr lang="fa-IR" sz="2800" b="1" dirty="0"/>
              <a:t> </a:t>
            </a:r>
            <a:r>
              <a:rPr lang="fa-IR" sz="2800" b="1" dirty="0" err="1"/>
              <a:t>interest</a:t>
            </a:r>
            <a:r>
              <a:rPr lang="fa-IR" sz="2800" b="1" dirty="0"/>
              <a:t> </a:t>
            </a:r>
            <a:r>
              <a:rPr lang="fa-IR" sz="2800" b="1" dirty="0" err="1"/>
              <a:t>in</a:t>
            </a:r>
            <a:r>
              <a:rPr lang="fa-IR" sz="2800" b="1" dirty="0"/>
              <a:t> </a:t>
            </a:r>
            <a:r>
              <a:rPr lang="fa-IR" sz="2800" b="1" dirty="0" err="1"/>
              <a:t>the</a:t>
            </a:r>
            <a:r>
              <a:rPr lang="fa-IR" sz="2800" b="1" dirty="0"/>
              <a:t> </a:t>
            </a:r>
            <a:r>
              <a:rPr lang="fa-IR" sz="2800" b="1" dirty="0" err="1"/>
              <a:t>asset</a:t>
            </a:r>
            <a:r>
              <a:rPr lang="fa-IR" sz="2800" b="1" dirty="0"/>
              <a:t> </a:t>
            </a:r>
            <a:r>
              <a:rPr lang="fa-IR" sz="2800" b="1" dirty="0" err="1"/>
              <a:t>of</a:t>
            </a:r>
            <a:r>
              <a:rPr lang="fa-IR" sz="2800" b="1" dirty="0"/>
              <a:t> </a:t>
            </a:r>
            <a:r>
              <a:rPr lang="fa-IR" sz="2800" b="1" dirty="0" err="1"/>
              <a:t>the</a:t>
            </a:r>
            <a:r>
              <a:rPr lang="fa-IR" sz="2800" b="1" dirty="0"/>
              <a:t> </a:t>
            </a:r>
            <a:r>
              <a:rPr lang="fa-IR" sz="2800" b="1" dirty="0" err="1"/>
              <a:t>company</a:t>
            </a:r>
            <a:r>
              <a:rPr lang="fa-IR" sz="2800" b="1" dirty="0"/>
              <a:t>. </a:t>
            </a:r>
          </a:p>
          <a:p>
            <a:pPr marL="0" indent="0" algn="r">
              <a:buNone/>
            </a:pPr>
            <a:r>
              <a:rPr lang="fa-IR" sz="2800" b="1" dirty="0"/>
              <a:t>حساب سرمایه </a:t>
            </a:r>
            <a:r>
              <a:rPr lang="fa-IR" sz="2800" b="1" dirty="0" err="1"/>
              <a:t>سودمالک</a:t>
            </a:r>
            <a:r>
              <a:rPr lang="fa-IR" sz="2800" b="1" dirty="0"/>
              <a:t> در دارایی های شرکت </a:t>
            </a:r>
            <a:r>
              <a:rPr lang="fa-IR" sz="2800" b="1" dirty="0" err="1"/>
              <a:t>رانشان</a:t>
            </a:r>
            <a:r>
              <a:rPr lang="fa-IR" sz="2800" b="1" dirty="0"/>
              <a:t> می دهد.</a:t>
            </a:r>
          </a:p>
          <a:p>
            <a:pPr marL="0" indent="0" algn="l" rtl="0">
              <a:buNone/>
            </a:pPr>
            <a:r>
              <a:rPr lang="fa-IR" sz="2800" b="1" dirty="0" err="1"/>
              <a:t>The</a:t>
            </a:r>
            <a:r>
              <a:rPr lang="fa-IR" sz="2800" b="1" dirty="0"/>
              <a:t> </a:t>
            </a:r>
            <a:r>
              <a:rPr lang="fa-IR" sz="2800" b="1" dirty="0" err="1"/>
              <a:t>withdrawals</a:t>
            </a:r>
            <a:r>
              <a:rPr lang="fa-IR" sz="2800" b="1" dirty="0"/>
              <a:t> </a:t>
            </a:r>
            <a:r>
              <a:rPr lang="fa-IR" sz="2800" b="1" dirty="0" err="1"/>
              <a:t>account</a:t>
            </a:r>
            <a:r>
              <a:rPr lang="fa-IR" sz="2800" b="1" dirty="0"/>
              <a:t> </a:t>
            </a:r>
            <a:r>
              <a:rPr lang="fa-IR" sz="2800" b="1" dirty="0" err="1"/>
              <a:t>is</a:t>
            </a:r>
            <a:r>
              <a:rPr lang="fa-IR" sz="2800" b="1" dirty="0"/>
              <a:t> </a:t>
            </a:r>
            <a:r>
              <a:rPr lang="fa-IR" sz="2800" b="1" dirty="0" err="1"/>
              <a:t>used</a:t>
            </a:r>
            <a:r>
              <a:rPr lang="fa-IR" sz="2800" b="1" dirty="0"/>
              <a:t> </a:t>
            </a:r>
            <a:r>
              <a:rPr lang="fa-IR" sz="2800" b="1" dirty="0" err="1"/>
              <a:t>to</a:t>
            </a:r>
            <a:r>
              <a:rPr lang="fa-IR" sz="2800" b="1" dirty="0"/>
              <a:t> </a:t>
            </a:r>
            <a:r>
              <a:rPr lang="fa-IR" sz="2800" b="1" dirty="0" err="1"/>
              <a:t>record</a:t>
            </a:r>
            <a:r>
              <a:rPr lang="fa-IR" sz="2800" b="1" dirty="0"/>
              <a:t> </a:t>
            </a:r>
            <a:r>
              <a:rPr lang="fa-IR" sz="2800" b="1" dirty="0" err="1"/>
              <a:t>assets</a:t>
            </a:r>
            <a:r>
              <a:rPr lang="fa-IR" sz="2800" b="1" dirty="0"/>
              <a:t> </a:t>
            </a:r>
            <a:r>
              <a:rPr lang="fa-IR" sz="2800" b="1" dirty="0" err="1"/>
              <a:t>taken</a:t>
            </a:r>
            <a:r>
              <a:rPr lang="fa-IR" sz="2800" b="1" dirty="0"/>
              <a:t> </a:t>
            </a:r>
            <a:r>
              <a:rPr lang="fa-IR" sz="2800" b="1" dirty="0" err="1"/>
              <a:t>out</a:t>
            </a:r>
            <a:r>
              <a:rPr lang="fa-IR" sz="2800" b="1" dirty="0"/>
              <a:t> </a:t>
            </a:r>
            <a:r>
              <a:rPr lang="fa-IR" sz="2800" b="1" dirty="0" err="1"/>
              <a:t>of</a:t>
            </a:r>
            <a:r>
              <a:rPr lang="fa-IR" sz="2800" b="1" dirty="0"/>
              <a:t> </a:t>
            </a:r>
            <a:r>
              <a:rPr lang="fa-IR" sz="2800" b="1" dirty="0" err="1"/>
              <a:t>the</a:t>
            </a:r>
            <a:r>
              <a:rPr lang="fa-IR" sz="2800" b="1" dirty="0"/>
              <a:t> </a:t>
            </a:r>
            <a:r>
              <a:rPr lang="fa-IR" sz="2800" b="1" dirty="0" err="1"/>
              <a:t>business</a:t>
            </a:r>
            <a:r>
              <a:rPr lang="fa-IR" sz="2800" b="1" dirty="0"/>
              <a:t> </a:t>
            </a:r>
            <a:r>
              <a:rPr lang="fa-IR" sz="2800" b="1" dirty="0" err="1"/>
              <a:t>by</a:t>
            </a:r>
            <a:r>
              <a:rPr lang="fa-IR" sz="2800" b="1" dirty="0"/>
              <a:t> </a:t>
            </a:r>
            <a:r>
              <a:rPr lang="fa-IR" sz="2800" b="1" dirty="0" err="1"/>
              <a:t>the</a:t>
            </a:r>
            <a:r>
              <a:rPr lang="fa-IR" sz="2800" b="1" dirty="0"/>
              <a:t> </a:t>
            </a:r>
            <a:r>
              <a:rPr lang="fa-IR" sz="2800" b="1" dirty="0" err="1"/>
              <a:t>owner</a:t>
            </a:r>
            <a:r>
              <a:rPr lang="fa-IR" sz="2800" b="1" dirty="0"/>
              <a:t> </a:t>
            </a:r>
            <a:r>
              <a:rPr lang="fa-IR" sz="2800" b="1" dirty="0" err="1"/>
              <a:t>for</a:t>
            </a:r>
            <a:r>
              <a:rPr lang="fa-IR" sz="2800" b="1" dirty="0"/>
              <a:t> </a:t>
            </a:r>
            <a:r>
              <a:rPr lang="fa-IR" sz="2800" b="1" dirty="0" err="1"/>
              <a:t>personal</a:t>
            </a:r>
            <a:r>
              <a:rPr lang="fa-IR" sz="2800" b="1" dirty="0"/>
              <a:t> </a:t>
            </a:r>
            <a:r>
              <a:rPr lang="fa-IR" sz="2800" b="1" dirty="0" err="1"/>
              <a:t>use</a:t>
            </a:r>
            <a:r>
              <a:rPr lang="fa-IR" sz="2800" b="1" dirty="0"/>
              <a:t>. </a:t>
            </a:r>
          </a:p>
          <a:p>
            <a:pPr marL="0" indent="0" algn="r">
              <a:buNone/>
            </a:pPr>
            <a:r>
              <a:rPr lang="fa-IR" sz="2800" b="1" dirty="0"/>
              <a:t>حساب </a:t>
            </a:r>
            <a:r>
              <a:rPr lang="fa-IR" sz="2800" b="1" dirty="0" err="1"/>
              <a:t>برداشتها</a:t>
            </a:r>
            <a:r>
              <a:rPr lang="fa-IR" sz="2800" b="1" dirty="0"/>
              <a:t> برای ثبت داراییها خارج شده از موسسه توسط مالک برای استفاده ی شخصی به کار می رود.</a:t>
            </a:r>
          </a:p>
        </p:txBody>
      </p:sp>
    </p:spTree>
    <p:extLst>
      <p:ext uri="{BB962C8B-B14F-4D97-AF65-F5344CB8AC3E}">
        <p14:creationId xmlns:p14="http://schemas.microsoft.com/office/powerpoint/2010/main" val="4290193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CCF92D19-8E4C-1A7D-3C28-0163E71D9276}"/>
              </a:ext>
            </a:extLst>
          </p:cNvPr>
          <p:cNvSpPr>
            <a:spLocks noGrp="1"/>
          </p:cNvSpPr>
          <p:nvPr>
            <p:ph idx="1"/>
          </p:nvPr>
        </p:nvSpPr>
        <p:spPr>
          <a:xfrm>
            <a:off x="1424249" y="2074799"/>
            <a:ext cx="9603275" cy="3450613"/>
          </a:xfrm>
        </p:spPr>
        <p:txBody>
          <a:bodyPr>
            <a:normAutofit fontScale="92500"/>
          </a:bodyPr>
          <a:lstStyle/>
          <a:p>
            <a:pPr marL="0" indent="0" algn="l" rtl="0">
              <a:buNone/>
            </a:pPr>
            <a:r>
              <a:rPr lang="fa-IR" sz="2800" b="1" dirty="0" err="1"/>
              <a:t>These</a:t>
            </a:r>
            <a:r>
              <a:rPr lang="fa-IR" sz="2800" b="1" dirty="0"/>
              <a:t> </a:t>
            </a:r>
            <a:r>
              <a:rPr lang="fa-IR" sz="2800" b="1" dirty="0" err="1"/>
              <a:t>withdrawals</a:t>
            </a:r>
            <a:r>
              <a:rPr lang="fa-IR" sz="2800" b="1" dirty="0"/>
              <a:t> </a:t>
            </a:r>
            <a:r>
              <a:rPr lang="fa-IR" sz="2800" b="1" dirty="0" err="1"/>
              <a:t>are</a:t>
            </a:r>
            <a:r>
              <a:rPr lang="fa-IR" sz="2800" b="1" dirty="0"/>
              <a:t> </a:t>
            </a:r>
            <a:r>
              <a:rPr lang="fa-IR" sz="2800" b="1" dirty="0" err="1"/>
              <a:t>not</a:t>
            </a:r>
            <a:r>
              <a:rPr lang="fa-IR" sz="2800" b="1" dirty="0"/>
              <a:t> </a:t>
            </a:r>
            <a:r>
              <a:rPr lang="fa-IR" sz="2800" b="1" dirty="0" err="1"/>
              <a:t>described</a:t>
            </a:r>
            <a:r>
              <a:rPr lang="fa-IR" sz="2800" b="1" dirty="0"/>
              <a:t> </a:t>
            </a:r>
            <a:r>
              <a:rPr lang="fa-IR" sz="2800" b="1" dirty="0" err="1"/>
              <a:t>as</a:t>
            </a:r>
            <a:r>
              <a:rPr lang="fa-IR" sz="2800" b="1" dirty="0"/>
              <a:t> </a:t>
            </a:r>
            <a:r>
              <a:rPr lang="fa-IR" sz="2800" b="1" dirty="0" err="1"/>
              <a:t>salary</a:t>
            </a:r>
            <a:r>
              <a:rPr lang="fa-IR" sz="2800" b="1" dirty="0"/>
              <a:t> </a:t>
            </a:r>
            <a:r>
              <a:rPr lang="fa-IR" sz="2800" b="1" dirty="0" err="1"/>
              <a:t>or</a:t>
            </a:r>
            <a:r>
              <a:rPr lang="fa-IR" sz="2800" b="1" dirty="0"/>
              <a:t> </a:t>
            </a:r>
            <a:r>
              <a:rPr lang="fa-IR" sz="2800" b="1" dirty="0" err="1"/>
              <a:t>wages</a:t>
            </a:r>
            <a:r>
              <a:rPr lang="fa-IR" sz="2800" b="1" dirty="0"/>
              <a:t>, </a:t>
            </a:r>
            <a:r>
              <a:rPr lang="fa-IR" sz="2800" b="1" dirty="0" err="1"/>
              <a:t>although</a:t>
            </a:r>
            <a:r>
              <a:rPr lang="fa-IR" sz="2800" b="1" dirty="0"/>
              <a:t> </a:t>
            </a:r>
            <a:r>
              <a:rPr lang="fa-IR" sz="2800" b="1" dirty="0" err="1"/>
              <a:t>the</a:t>
            </a:r>
            <a:r>
              <a:rPr lang="fa-IR" sz="2800" b="1" dirty="0"/>
              <a:t> </a:t>
            </a:r>
            <a:r>
              <a:rPr lang="fa-IR" sz="2800" b="1" dirty="0" err="1"/>
              <a:t>owner</a:t>
            </a:r>
            <a:r>
              <a:rPr lang="fa-IR" sz="2800" b="1" dirty="0"/>
              <a:t> </a:t>
            </a:r>
            <a:r>
              <a:rPr lang="fa-IR" sz="2800" b="1" dirty="0" err="1"/>
              <a:t>may</a:t>
            </a:r>
            <a:r>
              <a:rPr lang="fa-IR" sz="2800" b="1" dirty="0"/>
              <a:t> </a:t>
            </a:r>
            <a:r>
              <a:rPr lang="fa-IR" sz="2800" b="1" dirty="0" err="1"/>
              <a:t>think</a:t>
            </a:r>
            <a:r>
              <a:rPr lang="fa-IR" sz="2800" b="1" dirty="0"/>
              <a:t> </a:t>
            </a:r>
            <a:r>
              <a:rPr lang="fa-IR" sz="2800" b="1" dirty="0" err="1"/>
              <a:t>of</a:t>
            </a:r>
            <a:r>
              <a:rPr lang="fa-IR" sz="2800" b="1" dirty="0"/>
              <a:t> </a:t>
            </a:r>
            <a:r>
              <a:rPr lang="fa-IR" sz="2800" b="1" dirty="0" err="1"/>
              <a:t>them</a:t>
            </a:r>
            <a:r>
              <a:rPr lang="fa-IR" sz="2800" b="1" dirty="0"/>
              <a:t> </a:t>
            </a:r>
            <a:r>
              <a:rPr lang="fa-IR" sz="2800" b="1" dirty="0" err="1"/>
              <a:t>as</a:t>
            </a:r>
            <a:r>
              <a:rPr lang="fa-IR" sz="2800" b="1" dirty="0"/>
              <a:t> </a:t>
            </a:r>
            <a:r>
              <a:rPr lang="fa-IR" sz="2800" b="1" dirty="0" err="1"/>
              <a:t>such</a:t>
            </a:r>
            <a:r>
              <a:rPr lang="fa-IR" sz="2800" b="1" dirty="0"/>
              <a:t>, </a:t>
            </a:r>
            <a:r>
              <a:rPr lang="fa-IR" sz="2800" b="1" dirty="0" err="1"/>
              <a:t>because</a:t>
            </a:r>
            <a:r>
              <a:rPr lang="fa-IR" sz="2800" b="1" dirty="0"/>
              <a:t> </a:t>
            </a:r>
            <a:r>
              <a:rPr lang="fa-IR" sz="2800" b="1" dirty="0" err="1"/>
              <a:t>there</a:t>
            </a:r>
            <a:r>
              <a:rPr lang="fa-IR" sz="2800" b="1" dirty="0"/>
              <a:t> </a:t>
            </a:r>
            <a:r>
              <a:rPr lang="fa-IR" sz="2800" b="1" dirty="0" err="1"/>
              <a:t>is</a:t>
            </a:r>
            <a:r>
              <a:rPr lang="fa-IR" sz="2800" b="1" dirty="0"/>
              <a:t> </a:t>
            </a:r>
            <a:r>
              <a:rPr lang="fa-IR" sz="2800" b="1" dirty="0" err="1"/>
              <a:t>change</a:t>
            </a:r>
            <a:r>
              <a:rPr lang="fa-IR" sz="2800" b="1" dirty="0"/>
              <a:t> </a:t>
            </a:r>
            <a:r>
              <a:rPr lang="fa-IR" sz="2800" b="1" dirty="0" err="1"/>
              <a:t>in</a:t>
            </a:r>
            <a:r>
              <a:rPr lang="fa-IR" sz="2800" b="1" dirty="0"/>
              <a:t> </a:t>
            </a:r>
            <a:r>
              <a:rPr lang="fa-IR" sz="2800" b="1" dirty="0" err="1"/>
              <a:t>the</a:t>
            </a:r>
            <a:r>
              <a:rPr lang="fa-IR" sz="2800" b="1" dirty="0"/>
              <a:t> </a:t>
            </a:r>
            <a:r>
              <a:rPr lang="fa-IR" sz="2800" b="1" dirty="0" err="1"/>
              <a:t>ownership</a:t>
            </a:r>
            <a:r>
              <a:rPr lang="fa-IR" sz="2800" b="1" dirty="0"/>
              <a:t> </a:t>
            </a:r>
            <a:r>
              <a:rPr lang="fa-IR" sz="2800" b="1" dirty="0" err="1"/>
              <a:t>of</a:t>
            </a:r>
            <a:r>
              <a:rPr lang="fa-IR" sz="2800" b="1" dirty="0"/>
              <a:t> </a:t>
            </a:r>
            <a:r>
              <a:rPr lang="fa-IR" sz="2800" b="1" dirty="0" err="1"/>
              <a:t>the</a:t>
            </a:r>
            <a:r>
              <a:rPr lang="fa-IR" sz="2800" b="1" dirty="0"/>
              <a:t> </a:t>
            </a:r>
            <a:r>
              <a:rPr lang="fa-IR" sz="2800" b="1" dirty="0" err="1"/>
              <a:t>money</a:t>
            </a:r>
            <a:r>
              <a:rPr lang="fa-IR" sz="2800" b="1" dirty="0"/>
              <a:t> </a:t>
            </a:r>
            <a:r>
              <a:rPr lang="fa-IR" sz="2800" b="1" dirty="0" err="1"/>
              <a:t>withdrawn</a:t>
            </a:r>
            <a:r>
              <a:rPr lang="fa-IR" sz="2800" b="1" dirty="0"/>
              <a:t>.</a:t>
            </a:r>
          </a:p>
          <a:p>
            <a:pPr marL="0" indent="0" algn="r">
              <a:buNone/>
            </a:pPr>
            <a:r>
              <a:rPr lang="fa-IR" sz="2800" b="1" dirty="0"/>
              <a:t>این برداشت ها به عنوان حقوق یا دستمزد ها توصیف </a:t>
            </a:r>
            <a:r>
              <a:rPr lang="fa-IR" sz="2800" b="1" dirty="0" err="1"/>
              <a:t>نمیشوند،اگر</a:t>
            </a:r>
            <a:r>
              <a:rPr lang="fa-IR" sz="2800" b="1" dirty="0"/>
              <a:t> چه مالک ممکن اس </a:t>
            </a:r>
            <a:r>
              <a:rPr lang="fa-IR" sz="2800" b="1" dirty="0" err="1"/>
              <a:t>آنهارا</a:t>
            </a:r>
            <a:r>
              <a:rPr lang="fa-IR" sz="2800" b="1" dirty="0"/>
              <a:t> چنین </a:t>
            </a:r>
            <a:r>
              <a:rPr lang="fa-IR" sz="2800" b="1" dirty="0" err="1"/>
              <a:t>تصورکند</a:t>
            </a:r>
            <a:r>
              <a:rPr lang="fa-IR" sz="2800" b="1" dirty="0"/>
              <a:t> چون هیچ تغییری در مالکیت پول برداشته شده ایجاد </a:t>
            </a:r>
            <a:r>
              <a:rPr lang="fa-IR" sz="2800" b="1" dirty="0" err="1"/>
              <a:t>نمی‌شود</a:t>
            </a:r>
            <a:r>
              <a:rPr lang="fa-IR" sz="2800" b="1" dirty="0"/>
              <a:t>. </a:t>
            </a:r>
          </a:p>
        </p:txBody>
      </p:sp>
    </p:spTree>
    <p:extLst>
      <p:ext uri="{BB962C8B-B14F-4D97-AF65-F5344CB8AC3E}">
        <p14:creationId xmlns:p14="http://schemas.microsoft.com/office/powerpoint/2010/main" val="2454709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278FAF1D-9F45-2C50-C029-BEE972A3F0F3}"/>
              </a:ext>
            </a:extLst>
          </p:cNvPr>
          <p:cNvSpPr>
            <a:spLocks noGrp="1"/>
          </p:cNvSpPr>
          <p:nvPr>
            <p:ph idx="1"/>
          </p:nvPr>
        </p:nvSpPr>
        <p:spPr>
          <a:xfrm>
            <a:off x="1479915" y="2128444"/>
            <a:ext cx="9603275" cy="3809218"/>
          </a:xfrm>
        </p:spPr>
        <p:txBody>
          <a:bodyPr>
            <a:normAutofit fontScale="85000" lnSpcReduction="20000"/>
          </a:bodyPr>
          <a:lstStyle/>
          <a:p>
            <a:pPr marL="0" indent="0" algn="l" rtl="0">
              <a:buNone/>
            </a:pPr>
            <a:r>
              <a:rPr lang="fa-IR" sz="2800" b="1" dirty="0" err="1"/>
              <a:t>Second</a:t>
            </a:r>
            <a:r>
              <a:rPr lang="fa-IR" sz="2800" b="1" dirty="0"/>
              <a:t>, </a:t>
            </a:r>
            <a:r>
              <a:rPr lang="fa-IR" sz="2800" b="1" dirty="0" err="1"/>
              <a:t>management</a:t>
            </a:r>
            <a:r>
              <a:rPr lang="fa-IR" sz="2800" b="1" dirty="0"/>
              <a:t> </a:t>
            </a:r>
            <a:r>
              <a:rPr lang="fa-IR" sz="2800" b="1" dirty="0" err="1"/>
              <a:t>needs</a:t>
            </a:r>
            <a:r>
              <a:rPr lang="fa-IR" sz="2800" b="1" dirty="0"/>
              <a:t> a </a:t>
            </a:r>
            <a:r>
              <a:rPr lang="fa-IR" sz="2800" b="1" dirty="0" err="1"/>
              <a:t>detailed</a:t>
            </a:r>
            <a:r>
              <a:rPr lang="fa-IR" sz="2800" b="1" dirty="0"/>
              <a:t> </a:t>
            </a:r>
            <a:r>
              <a:rPr lang="fa-IR" sz="2800" b="1" dirty="0" err="1"/>
              <a:t>breakdown</a:t>
            </a:r>
            <a:r>
              <a:rPr lang="fa-IR" sz="2800" b="1" dirty="0"/>
              <a:t> </a:t>
            </a:r>
            <a:r>
              <a:rPr lang="fa-IR" sz="2800" b="1" dirty="0" err="1"/>
              <a:t>of</a:t>
            </a:r>
            <a:r>
              <a:rPr lang="fa-IR" sz="2800" b="1" dirty="0"/>
              <a:t> </a:t>
            </a:r>
            <a:r>
              <a:rPr lang="fa-IR" sz="2800" b="1" dirty="0" err="1"/>
              <a:t>revenues</a:t>
            </a:r>
            <a:r>
              <a:rPr lang="fa-IR" sz="2800" b="1" dirty="0"/>
              <a:t> </a:t>
            </a:r>
            <a:r>
              <a:rPr lang="fa-IR" sz="2800" b="1" dirty="0" err="1"/>
              <a:t>and</a:t>
            </a:r>
            <a:r>
              <a:rPr lang="fa-IR" sz="2800" b="1" dirty="0"/>
              <a:t> </a:t>
            </a:r>
            <a:r>
              <a:rPr lang="fa-IR" sz="2800" b="1" dirty="0" err="1"/>
              <a:t>expenses</a:t>
            </a:r>
            <a:r>
              <a:rPr lang="fa-IR" sz="2800" b="1" dirty="0"/>
              <a:t> </a:t>
            </a:r>
            <a:r>
              <a:rPr lang="fa-IR" sz="2800" b="1" dirty="0" err="1"/>
              <a:t>for</a:t>
            </a:r>
            <a:r>
              <a:rPr lang="fa-IR" sz="2800" b="1" dirty="0"/>
              <a:t> </a:t>
            </a:r>
            <a:r>
              <a:rPr lang="fa-IR" sz="2800" b="1" dirty="0" err="1"/>
              <a:t>budgeting</a:t>
            </a:r>
            <a:r>
              <a:rPr lang="fa-IR" sz="2800" b="1" dirty="0"/>
              <a:t> </a:t>
            </a:r>
            <a:r>
              <a:rPr lang="fa-IR" sz="2800" b="1" dirty="0" err="1"/>
              <a:t>and</a:t>
            </a:r>
            <a:r>
              <a:rPr lang="fa-IR" sz="2800" b="1" dirty="0"/>
              <a:t> </a:t>
            </a:r>
            <a:r>
              <a:rPr lang="fa-IR" sz="2800" b="1" dirty="0" err="1"/>
              <a:t>operating</a:t>
            </a:r>
            <a:r>
              <a:rPr lang="fa-IR" sz="2800" b="1" dirty="0"/>
              <a:t> </a:t>
            </a:r>
            <a:r>
              <a:rPr lang="fa-IR" sz="2800" b="1" dirty="0" err="1"/>
              <a:t>purposes</a:t>
            </a:r>
            <a:r>
              <a:rPr lang="fa-IR" sz="2800" b="1" dirty="0"/>
              <a:t>. </a:t>
            </a:r>
          </a:p>
          <a:p>
            <a:pPr marL="0" indent="0" algn="r">
              <a:buNone/>
            </a:pPr>
            <a:r>
              <a:rPr lang="fa-IR" sz="2800" b="1" dirty="0" err="1"/>
              <a:t>ثانیا،مدیریت</a:t>
            </a:r>
            <a:r>
              <a:rPr lang="fa-IR" sz="2800" b="1" dirty="0"/>
              <a:t> به ریز ارقام مبسوط درآمد ها و هزینه </a:t>
            </a:r>
            <a:r>
              <a:rPr lang="fa-IR" sz="2800" b="1" dirty="0" err="1"/>
              <a:t>هابرای</a:t>
            </a:r>
            <a:r>
              <a:rPr lang="fa-IR" sz="2800" b="1" dirty="0"/>
              <a:t> بودجه بندی </a:t>
            </a:r>
            <a:r>
              <a:rPr lang="fa-IR" sz="2800" b="1" dirty="0" err="1"/>
              <a:t>واهداف</a:t>
            </a:r>
            <a:r>
              <a:rPr lang="fa-IR" sz="2800" b="1" dirty="0"/>
              <a:t> اجرایی نیاز دارد.</a:t>
            </a:r>
          </a:p>
          <a:p>
            <a:pPr marL="0" indent="0" algn="l" rtl="0">
              <a:buNone/>
            </a:pPr>
            <a:r>
              <a:rPr lang="fa-IR" sz="2800" b="1" dirty="0" err="1"/>
              <a:t>From</a:t>
            </a:r>
            <a:r>
              <a:rPr lang="fa-IR" sz="2800" b="1" dirty="0"/>
              <a:t> </a:t>
            </a:r>
            <a:r>
              <a:rPr lang="fa-IR" sz="2800" b="1" dirty="0" err="1"/>
              <a:t>these</a:t>
            </a:r>
            <a:r>
              <a:rPr lang="fa-IR" sz="2800" b="1" dirty="0"/>
              <a:t> </a:t>
            </a:r>
            <a:r>
              <a:rPr lang="fa-IR" sz="2800" b="1" dirty="0" err="1"/>
              <a:t>accounts</a:t>
            </a:r>
            <a:r>
              <a:rPr lang="fa-IR" sz="2800" b="1" dirty="0"/>
              <a:t>, </a:t>
            </a:r>
            <a:r>
              <a:rPr lang="fa-IR" sz="2800" b="1" dirty="0" err="1"/>
              <a:t>which</a:t>
            </a:r>
            <a:r>
              <a:rPr lang="fa-IR" sz="2800" b="1" dirty="0"/>
              <a:t> </a:t>
            </a:r>
            <a:r>
              <a:rPr lang="fa-IR" sz="2800" b="1" dirty="0" err="1"/>
              <a:t>are</a:t>
            </a:r>
            <a:r>
              <a:rPr lang="fa-IR" sz="2800" b="1" dirty="0"/>
              <a:t> </a:t>
            </a:r>
            <a:r>
              <a:rPr lang="fa-IR" sz="2800" b="1" dirty="0" err="1"/>
              <a:t>listed</a:t>
            </a:r>
            <a:r>
              <a:rPr lang="fa-IR" sz="2800" b="1" dirty="0"/>
              <a:t> </a:t>
            </a:r>
            <a:r>
              <a:rPr lang="fa-IR" sz="2800" b="1" dirty="0" err="1"/>
              <a:t>on</a:t>
            </a:r>
            <a:r>
              <a:rPr lang="fa-IR" sz="2800" b="1" dirty="0"/>
              <a:t> </a:t>
            </a:r>
            <a:r>
              <a:rPr lang="fa-IR" sz="2800" b="1" dirty="0" err="1"/>
              <a:t>the</a:t>
            </a:r>
            <a:r>
              <a:rPr lang="fa-IR" sz="2800" b="1" dirty="0"/>
              <a:t> </a:t>
            </a:r>
            <a:r>
              <a:rPr lang="fa-IR" sz="2800" b="1" dirty="0" err="1"/>
              <a:t>income</a:t>
            </a:r>
            <a:r>
              <a:rPr lang="fa-IR" sz="2800" b="1" dirty="0"/>
              <a:t> </a:t>
            </a:r>
            <a:r>
              <a:rPr lang="fa-IR" sz="2800" b="1" dirty="0" err="1"/>
              <a:t>statement</a:t>
            </a:r>
            <a:r>
              <a:rPr lang="fa-IR" sz="2800" b="1" dirty="0"/>
              <a:t> </a:t>
            </a:r>
            <a:r>
              <a:rPr lang="fa-IR" sz="2800" b="1" dirty="0" err="1"/>
              <a:t>can</a:t>
            </a:r>
            <a:r>
              <a:rPr lang="fa-IR" sz="2800" b="1" dirty="0"/>
              <a:t> </a:t>
            </a:r>
            <a:r>
              <a:rPr lang="fa-IR" sz="2800" b="1" dirty="0" err="1"/>
              <a:t>identify</a:t>
            </a:r>
            <a:r>
              <a:rPr lang="fa-IR" sz="2800" b="1" dirty="0"/>
              <a:t> </a:t>
            </a:r>
            <a:r>
              <a:rPr lang="fa-IR" sz="2800" b="1" dirty="0" err="1"/>
              <a:t>the</a:t>
            </a:r>
            <a:r>
              <a:rPr lang="fa-IR" sz="2800" b="1" dirty="0"/>
              <a:t> </a:t>
            </a:r>
            <a:r>
              <a:rPr lang="fa-IR" sz="2800" b="1" dirty="0" err="1"/>
              <a:t>sources</a:t>
            </a:r>
            <a:r>
              <a:rPr lang="fa-IR" sz="2800" b="1" dirty="0"/>
              <a:t> </a:t>
            </a:r>
            <a:r>
              <a:rPr lang="fa-IR" sz="2800" b="1" dirty="0" err="1"/>
              <a:t>of</a:t>
            </a:r>
            <a:r>
              <a:rPr lang="fa-IR" sz="2800" b="1" dirty="0"/>
              <a:t> </a:t>
            </a:r>
            <a:r>
              <a:rPr lang="fa-IR" sz="2800" b="1" dirty="0" err="1"/>
              <a:t>all</a:t>
            </a:r>
            <a:r>
              <a:rPr lang="fa-IR" sz="2800" b="1" dirty="0"/>
              <a:t> </a:t>
            </a:r>
            <a:r>
              <a:rPr lang="fa-IR" sz="2800" b="1" dirty="0" err="1"/>
              <a:t>revenues</a:t>
            </a:r>
            <a:r>
              <a:rPr lang="fa-IR" sz="2800" b="1" dirty="0"/>
              <a:t> </a:t>
            </a:r>
            <a:r>
              <a:rPr lang="fa-IR" sz="2800" b="1" dirty="0" err="1"/>
              <a:t>and</a:t>
            </a:r>
            <a:r>
              <a:rPr lang="fa-IR" sz="2800" b="1" dirty="0"/>
              <a:t> </a:t>
            </a:r>
            <a:r>
              <a:rPr lang="fa-IR" sz="2800" b="1" dirty="0" err="1"/>
              <a:t>the</a:t>
            </a:r>
            <a:r>
              <a:rPr lang="fa-IR" sz="2800" b="1" dirty="0"/>
              <a:t> </a:t>
            </a:r>
            <a:r>
              <a:rPr lang="fa-IR" sz="2800" b="1" dirty="0" err="1"/>
              <a:t>nature</a:t>
            </a:r>
            <a:r>
              <a:rPr lang="fa-IR" sz="2800" b="1" dirty="0"/>
              <a:t> </a:t>
            </a:r>
            <a:r>
              <a:rPr lang="fa-IR" sz="2800" b="1" dirty="0" err="1"/>
              <a:t>of</a:t>
            </a:r>
            <a:r>
              <a:rPr lang="fa-IR" sz="2800" b="1" dirty="0"/>
              <a:t> </a:t>
            </a:r>
            <a:r>
              <a:rPr lang="fa-IR" sz="2800" b="1" dirty="0" err="1"/>
              <a:t>all</a:t>
            </a:r>
            <a:r>
              <a:rPr lang="fa-IR" sz="2800" b="1" dirty="0"/>
              <a:t> </a:t>
            </a:r>
            <a:r>
              <a:rPr lang="fa-IR" sz="2800" b="1" dirty="0" err="1"/>
              <a:t>expenses</a:t>
            </a:r>
            <a:r>
              <a:rPr lang="fa-IR" sz="2800" b="1" dirty="0"/>
              <a:t>. </a:t>
            </a:r>
          </a:p>
          <a:p>
            <a:pPr marL="0" indent="0" algn="r">
              <a:buNone/>
            </a:pPr>
            <a:r>
              <a:rPr lang="fa-IR" sz="2800" b="1" dirty="0"/>
              <a:t>از این </a:t>
            </a:r>
            <a:r>
              <a:rPr lang="fa-IR" sz="2800" b="1" dirty="0" err="1"/>
              <a:t>حسابها</a:t>
            </a:r>
            <a:r>
              <a:rPr lang="fa-IR" sz="2800" b="1" dirty="0"/>
              <a:t> که روی </a:t>
            </a:r>
            <a:r>
              <a:rPr lang="fa-IR" sz="2800" b="1" dirty="0" err="1"/>
              <a:t>صورتحساب</a:t>
            </a:r>
            <a:r>
              <a:rPr lang="fa-IR" sz="2800" b="1" dirty="0"/>
              <a:t> سود و زیان لیست </a:t>
            </a:r>
            <a:r>
              <a:rPr lang="fa-IR" sz="2800" b="1" dirty="0" err="1"/>
              <a:t>می‌شوند</a:t>
            </a:r>
            <a:r>
              <a:rPr lang="fa-IR" sz="2800" b="1" dirty="0"/>
              <a:t> </a:t>
            </a:r>
            <a:r>
              <a:rPr lang="fa-IR" sz="2800" b="1" dirty="0" err="1"/>
              <a:t>مديريت</a:t>
            </a:r>
            <a:r>
              <a:rPr lang="fa-IR" sz="2800" b="1" dirty="0"/>
              <a:t> </a:t>
            </a:r>
            <a:r>
              <a:rPr lang="fa-IR" sz="2800" b="1" dirty="0" err="1"/>
              <a:t>می‌تواند</a:t>
            </a:r>
            <a:r>
              <a:rPr lang="fa-IR" sz="2800" b="1" dirty="0"/>
              <a:t> منابع تمام درآمدها </a:t>
            </a:r>
            <a:r>
              <a:rPr lang="fa-IR" sz="2800" b="1" dirty="0" err="1"/>
              <a:t>وماهی</a:t>
            </a:r>
            <a:r>
              <a:rPr lang="fa-IR" sz="2800" b="1" dirty="0"/>
              <a:t> تمام هزینه ها را شناسایی کند.</a:t>
            </a:r>
          </a:p>
        </p:txBody>
      </p:sp>
    </p:spTree>
    <p:extLst>
      <p:ext uri="{BB962C8B-B14F-4D97-AF65-F5344CB8AC3E}">
        <p14:creationId xmlns:p14="http://schemas.microsoft.com/office/powerpoint/2010/main" val="35056993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1AAA430-123A-7E52-32D3-050CEA72D127}"/>
              </a:ext>
            </a:extLst>
          </p:cNvPr>
          <p:cNvSpPr>
            <a:spLocks noGrp="1"/>
          </p:cNvSpPr>
          <p:nvPr>
            <p:ph type="title"/>
          </p:nvPr>
        </p:nvSpPr>
        <p:spPr/>
        <p:txBody>
          <a:bodyPr>
            <a:normAutofit fontScale="90000"/>
          </a:bodyPr>
          <a:lstStyle/>
          <a:p>
            <a:pPr algn="r" rtl="0"/>
            <a:r>
              <a:rPr lang="fa-IR" sz="2800" b="1" dirty="0" err="1"/>
              <a:t>The</a:t>
            </a:r>
            <a:r>
              <a:rPr lang="fa-IR" sz="2800" b="1" dirty="0"/>
              <a:t> </a:t>
            </a:r>
            <a:r>
              <a:rPr lang="fa-IR" sz="2800" b="1" dirty="0" err="1"/>
              <a:t>double</a:t>
            </a:r>
            <a:r>
              <a:rPr lang="fa-IR" sz="2800" b="1" dirty="0"/>
              <a:t> _</a:t>
            </a:r>
            <a:r>
              <a:rPr lang="fa-IR" sz="2800" b="1" dirty="0" err="1"/>
              <a:t>entry</a:t>
            </a:r>
            <a:r>
              <a:rPr lang="fa-IR" sz="2800" b="1" dirty="0"/>
              <a:t> </a:t>
            </a:r>
            <a:r>
              <a:rPr lang="fa-IR" sz="2800" b="1" dirty="0" err="1"/>
              <a:t>systems:the</a:t>
            </a:r>
            <a:r>
              <a:rPr lang="fa-IR" sz="2800" b="1" dirty="0"/>
              <a:t> </a:t>
            </a:r>
            <a:r>
              <a:rPr lang="fa-IR" sz="2800" b="1" dirty="0" err="1"/>
              <a:t>basic</a:t>
            </a:r>
            <a:r>
              <a:rPr lang="fa-IR" sz="2800" b="1" dirty="0"/>
              <a:t> </a:t>
            </a:r>
            <a:r>
              <a:rPr lang="fa-IR" sz="2800" b="1" dirty="0" err="1"/>
              <a:t>method</a:t>
            </a:r>
            <a:r>
              <a:rPr lang="fa-IR" sz="2800" b="1" dirty="0"/>
              <a:t> </a:t>
            </a:r>
            <a:r>
              <a:rPr lang="fa-IR" sz="2800" b="1" dirty="0" err="1"/>
              <a:t>of</a:t>
            </a:r>
            <a:r>
              <a:rPr lang="fa-IR" sz="2800" b="1" dirty="0"/>
              <a:t> </a:t>
            </a:r>
            <a:r>
              <a:rPr lang="fa-IR" sz="2800" b="1" dirty="0" err="1"/>
              <a:t>accounting</a:t>
            </a:r>
            <a:r>
              <a:rPr lang="fa-IR" sz="2800" b="1" dirty="0"/>
              <a:t> </a:t>
            </a:r>
            <a:br>
              <a:rPr lang="fa-IR" sz="2800" b="1" dirty="0"/>
            </a:br>
            <a:r>
              <a:rPr lang="fa-IR" sz="2800" b="1" dirty="0"/>
              <a:t>سیستم ثبت </a:t>
            </a:r>
            <a:r>
              <a:rPr lang="fa-IR" sz="2800" b="1" dirty="0" err="1"/>
              <a:t>دوطرفه:روش</a:t>
            </a:r>
            <a:r>
              <a:rPr lang="fa-IR" sz="2800" b="1" dirty="0"/>
              <a:t> </a:t>
            </a:r>
            <a:r>
              <a:rPr lang="fa-IR" sz="2800" b="1" dirty="0" err="1"/>
              <a:t>اصلي</a:t>
            </a:r>
            <a:r>
              <a:rPr lang="fa-IR" sz="2800" b="1" dirty="0"/>
              <a:t> حسابداری </a:t>
            </a:r>
          </a:p>
        </p:txBody>
      </p:sp>
      <p:sp>
        <p:nvSpPr>
          <p:cNvPr id="3" name="نگهدارنده مکان محتوا 2">
            <a:extLst>
              <a:ext uri="{FF2B5EF4-FFF2-40B4-BE49-F238E27FC236}">
                <a16:creationId xmlns:a16="http://schemas.microsoft.com/office/drawing/2014/main" id="{A76D0BFA-D574-6EE9-9570-F1E3A80A9941}"/>
              </a:ext>
            </a:extLst>
          </p:cNvPr>
          <p:cNvSpPr>
            <a:spLocks noGrp="1"/>
          </p:cNvSpPr>
          <p:nvPr>
            <p:ph idx="1"/>
          </p:nvPr>
        </p:nvSpPr>
        <p:spPr/>
        <p:txBody>
          <a:bodyPr>
            <a:normAutofit/>
          </a:bodyPr>
          <a:lstStyle/>
          <a:p>
            <a:pPr algn="l" rtl="0"/>
            <a:r>
              <a:rPr lang="fa-IR" sz="2800" b="1" dirty="0" err="1"/>
              <a:t>In</a:t>
            </a:r>
            <a:r>
              <a:rPr lang="fa-IR" sz="2800" b="1" dirty="0"/>
              <a:t> </a:t>
            </a:r>
            <a:r>
              <a:rPr lang="fa-IR" sz="2800" b="1" dirty="0" err="1"/>
              <a:t>the</a:t>
            </a:r>
            <a:r>
              <a:rPr lang="fa-IR" sz="2800" b="1" dirty="0"/>
              <a:t> </a:t>
            </a:r>
            <a:r>
              <a:rPr lang="fa-IR" sz="2800" b="1" dirty="0" err="1"/>
              <a:t>double</a:t>
            </a:r>
            <a:r>
              <a:rPr lang="fa-IR" sz="2800" b="1" dirty="0"/>
              <a:t> _</a:t>
            </a:r>
            <a:r>
              <a:rPr lang="fa-IR" sz="2800" b="1" dirty="0" err="1"/>
              <a:t>entry</a:t>
            </a:r>
            <a:r>
              <a:rPr lang="fa-IR" sz="2800" b="1" dirty="0"/>
              <a:t> </a:t>
            </a:r>
            <a:r>
              <a:rPr lang="fa-IR" sz="2800" b="1" dirty="0" err="1"/>
              <a:t>system</a:t>
            </a:r>
            <a:r>
              <a:rPr lang="fa-IR" sz="2800" b="1" dirty="0"/>
              <a:t>, </a:t>
            </a:r>
            <a:r>
              <a:rPr lang="fa-IR" sz="2800" b="1" dirty="0" err="1"/>
              <a:t>each</a:t>
            </a:r>
            <a:r>
              <a:rPr lang="fa-IR" sz="2800" b="1" dirty="0"/>
              <a:t> </a:t>
            </a:r>
            <a:r>
              <a:rPr lang="fa-IR" sz="2800" b="1" dirty="0" err="1"/>
              <a:t>transaction</a:t>
            </a:r>
            <a:r>
              <a:rPr lang="fa-IR" sz="2800" b="1" dirty="0"/>
              <a:t> </a:t>
            </a:r>
            <a:r>
              <a:rPr lang="fa-IR" sz="2800" b="1" dirty="0" err="1"/>
              <a:t>must</a:t>
            </a:r>
            <a:r>
              <a:rPr lang="fa-IR" sz="2800" b="1" dirty="0"/>
              <a:t> </a:t>
            </a:r>
            <a:r>
              <a:rPr lang="fa-IR" sz="2800" b="1" dirty="0" err="1"/>
              <a:t>be</a:t>
            </a:r>
            <a:r>
              <a:rPr lang="fa-IR" sz="2800" b="1" dirty="0"/>
              <a:t> </a:t>
            </a:r>
            <a:r>
              <a:rPr lang="fa-IR" sz="2800" b="1" dirty="0" err="1"/>
              <a:t>recorded</a:t>
            </a:r>
            <a:r>
              <a:rPr lang="fa-IR" sz="2800" b="1" dirty="0"/>
              <a:t> </a:t>
            </a:r>
            <a:r>
              <a:rPr lang="fa-IR" sz="2800" b="1" dirty="0" err="1"/>
              <a:t>with</a:t>
            </a:r>
            <a:r>
              <a:rPr lang="fa-IR" sz="2800" b="1" dirty="0"/>
              <a:t> </a:t>
            </a:r>
            <a:r>
              <a:rPr lang="fa-IR" sz="2800" b="1" dirty="0" err="1"/>
              <a:t>at</a:t>
            </a:r>
            <a:r>
              <a:rPr lang="fa-IR" sz="2800" b="1" dirty="0"/>
              <a:t> </a:t>
            </a:r>
            <a:r>
              <a:rPr lang="fa-IR" sz="2800" b="1" dirty="0" err="1"/>
              <a:t>least</a:t>
            </a:r>
            <a:r>
              <a:rPr lang="fa-IR" sz="2800" b="1" dirty="0"/>
              <a:t> </a:t>
            </a:r>
            <a:r>
              <a:rPr lang="fa-IR" sz="2800" b="1" dirty="0" err="1"/>
              <a:t>one</a:t>
            </a:r>
            <a:r>
              <a:rPr lang="fa-IR" sz="2800" b="1" dirty="0"/>
              <a:t> </a:t>
            </a:r>
            <a:r>
              <a:rPr lang="fa-IR" sz="2800" b="1" dirty="0" err="1"/>
              <a:t>credit</a:t>
            </a:r>
            <a:r>
              <a:rPr lang="fa-IR" sz="2800" b="1" dirty="0"/>
              <a:t>, </a:t>
            </a:r>
            <a:r>
              <a:rPr lang="fa-IR" sz="2800" b="1" dirty="0" err="1"/>
              <a:t>so</a:t>
            </a:r>
            <a:r>
              <a:rPr lang="fa-IR" sz="2800" b="1" dirty="0"/>
              <a:t> </a:t>
            </a:r>
            <a:r>
              <a:rPr lang="fa-IR" sz="2800" b="1" dirty="0" err="1"/>
              <a:t>that</a:t>
            </a:r>
            <a:r>
              <a:rPr lang="fa-IR" sz="2800" b="1" dirty="0"/>
              <a:t> </a:t>
            </a:r>
            <a:r>
              <a:rPr lang="fa-IR" sz="2800" b="1" dirty="0" err="1"/>
              <a:t>the</a:t>
            </a:r>
            <a:r>
              <a:rPr lang="fa-IR" sz="2800" b="1" dirty="0"/>
              <a:t> </a:t>
            </a:r>
            <a:r>
              <a:rPr lang="fa-IR" sz="2800" b="1" dirty="0" err="1"/>
              <a:t>total</a:t>
            </a:r>
            <a:r>
              <a:rPr lang="fa-IR" sz="2800" b="1" dirty="0"/>
              <a:t> </a:t>
            </a:r>
            <a:r>
              <a:rPr lang="fa-IR" sz="2800" b="1" dirty="0" err="1"/>
              <a:t>dollar</a:t>
            </a:r>
            <a:r>
              <a:rPr lang="fa-IR" sz="2800" b="1" dirty="0"/>
              <a:t> </a:t>
            </a:r>
            <a:r>
              <a:rPr lang="fa-IR" sz="2800" b="1" dirty="0" err="1"/>
              <a:t>amount</a:t>
            </a:r>
            <a:r>
              <a:rPr lang="fa-IR" sz="2800" b="1" dirty="0"/>
              <a:t> </a:t>
            </a:r>
            <a:r>
              <a:rPr lang="fa-IR" sz="2800" b="1" dirty="0" err="1"/>
              <a:t>of</a:t>
            </a:r>
            <a:r>
              <a:rPr lang="fa-IR" sz="2800" b="1" dirty="0"/>
              <a:t> </a:t>
            </a:r>
            <a:r>
              <a:rPr lang="fa-IR" sz="2800" b="1" dirty="0" err="1"/>
              <a:t>debits</a:t>
            </a:r>
            <a:r>
              <a:rPr lang="fa-IR" sz="2800" b="1" dirty="0"/>
              <a:t> </a:t>
            </a:r>
            <a:r>
              <a:rPr lang="fa-IR" sz="2800" b="1" dirty="0" err="1"/>
              <a:t>and</a:t>
            </a:r>
            <a:r>
              <a:rPr lang="fa-IR" sz="2800" b="1" dirty="0"/>
              <a:t> </a:t>
            </a:r>
            <a:r>
              <a:rPr lang="fa-IR" sz="2800" b="1" dirty="0" err="1"/>
              <a:t>total</a:t>
            </a:r>
            <a:r>
              <a:rPr lang="fa-IR" sz="2800" b="1" dirty="0"/>
              <a:t> </a:t>
            </a:r>
            <a:r>
              <a:rPr lang="fa-IR" sz="2800" b="1" dirty="0" err="1"/>
              <a:t>dollar</a:t>
            </a:r>
            <a:r>
              <a:rPr lang="fa-IR" sz="2800" b="1" dirty="0"/>
              <a:t> </a:t>
            </a:r>
            <a:r>
              <a:rPr lang="fa-IR" sz="2800" b="1" dirty="0" err="1"/>
              <a:t>amount</a:t>
            </a:r>
            <a:r>
              <a:rPr lang="fa-IR" sz="2800" b="1" dirty="0"/>
              <a:t> </a:t>
            </a:r>
            <a:r>
              <a:rPr lang="fa-IR" sz="2800" b="1" dirty="0" err="1"/>
              <a:t>of</a:t>
            </a:r>
            <a:r>
              <a:rPr lang="fa-IR" sz="2800" b="1" dirty="0"/>
              <a:t> </a:t>
            </a:r>
            <a:r>
              <a:rPr lang="fa-IR" sz="2800" b="1" dirty="0" err="1"/>
              <a:t>credits</a:t>
            </a:r>
            <a:r>
              <a:rPr lang="fa-IR" sz="2800" b="1" dirty="0"/>
              <a:t> </a:t>
            </a:r>
            <a:r>
              <a:rPr lang="fa-IR" sz="2800" b="1" dirty="0" err="1"/>
              <a:t>equal</a:t>
            </a:r>
            <a:r>
              <a:rPr lang="fa-IR" sz="2800" b="1" dirty="0"/>
              <a:t> </a:t>
            </a:r>
            <a:r>
              <a:rPr lang="fa-IR" sz="2800" b="1" dirty="0" err="1"/>
              <a:t>each</a:t>
            </a:r>
            <a:r>
              <a:rPr lang="fa-IR" sz="2800" b="1" dirty="0"/>
              <a:t> </a:t>
            </a:r>
            <a:r>
              <a:rPr lang="fa-IR" sz="2800" b="1" dirty="0" err="1"/>
              <a:t>other</a:t>
            </a:r>
            <a:r>
              <a:rPr lang="fa-IR" sz="2800" b="1" dirty="0"/>
              <a:t>. </a:t>
            </a:r>
          </a:p>
          <a:p>
            <a:pPr marL="0" indent="0" algn="r">
              <a:buNone/>
            </a:pPr>
            <a:r>
              <a:rPr lang="fa-IR" sz="2800" b="1" dirty="0"/>
              <a:t>سیستم دوطرفه هر معامله باید با حداقل یک طلب ثبت </a:t>
            </a:r>
            <a:r>
              <a:rPr lang="fa-IR" sz="2800" b="1" dirty="0" err="1"/>
              <a:t>شود.بنابراین</a:t>
            </a:r>
            <a:r>
              <a:rPr lang="fa-IR" sz="2800" b="1" dirty="0"/>
              <a:t> مبلغ کل دلار بدهی ها </a:t>
            </a:r>
            <a:r>
              <a:rPr lang="fa-IR" sz="2800" b="1" dirty="0" err="1"/>
              <a:t>ومبلغ</a:t>
            </a:r>
            <a:r>
              <a:rPr lang="fa-IR" sz="2800" b="1" dirty="0"/>
              <a:t> کل دلار طلبها باهم برابر خواهند بود. </a:t>
            </a:r>
          </a:p>
        </p:txBody>
      </p:sp>
    </p:spTree>
    <p:extLst>
      <p:ext uri="{BB962C8B-B14F-4D97-AF65-F5344CB8AC3E}">
        <p14:creationId xmlns:p14="http://schemas.microsoft.com/office/powerpoint/2010/main" val="25236338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7D9C9AE5-8037-82C9-8D34-0FA87C9DC715}"/>
              </a:ext>
            </a:extLst>
          </p:cNvPr>
          <p:cNvSpPr>
            <a:spLocks noGrp="1"/>
          </p:cNvSpPr>
          <p:nvPr>
            <p:ph idx="1"/>
          </p:nvPr>
        </p:nvSpPr>
        <p:spPr>
          <a:xfrm>
            <a:off x="1424249" y="2093354"/>
            <a:ext cx="9603275" cy="3450613"/>
          </a:xfrm>
        </p:spPr>
        <p:txBody>
          <a:bodyPr>
            <a:normAutofit fontScale="92500" lnSpcReduction="20000"/>
          </a:bodyPr>
          <a:lstStyle/>
          <a:p>
            <a:pPr marL="0" indent="0" algn="l" rtl="0">
              <a:buNone/>
            </a:pPr>
            <a:r>
              <a:rPr lang="fa-IR" sz="2800" b="1" dirty="0" err="1"/>
              <a:t>Because</a:t>
            </a:r>
            <a:r>
              <a:rPr lang="fa-IR" sz="2800" b="1" dirty="0"/>
              <a:t> </a:t>
            </a:r>
            <a:r>
              <a:rPr lang="fa-IR" sz="2800" b="1" dirty="0" err="1"/>
              <a:t>of</a:t>
            </a:r>
            <a:r>
              <a:rPr lang="fa-IR" sz="2800" b="1" dirty="0"/>
              <a:t> </a:t>
            </a:r>
            <a:r>
              <a:rPr lang="fa-IR" sz="2800" b="1" dirty="0" err="1"/>
              <a:t>the</a:t>
            </a:r>
            <a:r>
              <a:rPr lang="fa-IR" sz="2800" b="1" dirty="0"/>
              <a:t> </a:t>
            </a:r>
            <a:r>
              <a:rPr lang="fa-IR" sz="2800" b="1" dirty="0" err="1"/>
              <a:t>way</a:t>
            </a:r>
            <a:r>
              <a:rPr lang="fa-IR" sz="2800" b="1" dirty="0"/>
              <a:t> </a:t>
            </a:r>
            <a:r>
              <a:rPr lang="fa-IR" sz="2800" b="1" dirty="0" err="1"/>
              <a:t>it</a:t>
            </a:r>
            <a:r>
              <a:rPr lang="fa-IR" sz="2800" b="1" dirty="0"/>
              <a:t> </a:t>
            </a:r>
            <a:r>
              <a:rPr lang="fa-IR" sz="2800" b="1" dirty="0" err="1"/>
              <a:t>is</a:t>
            </a:r>
            <a:r>
              <a:rPr lang="fa-IR" sz="2800" b="1" dirty="0"/>
              <a:t> </a:t>
            </a:r>
            <a:r>
              <a:rPr lang="fa-IR" sz="2800" b="1" dirty="0" err="1"/>
              <a:t>designed</a:t>
            </a:r>
            <a:r>
              <a:rPr lang="fa-IR" sz="2800" b="1" dirty="0"/>
              <a:t>, </a:t>
            </a:r>
            <a:r>
              <a:rPr lang="fa-IR" sz="2800" b="1" dirty="0" err="1"/>
              <a:t>the</a:t>
            </a:r>
            <a:r>
              <a:rPr lang="fa-IR" sz="2800" b="1" dirty="0"/>
              <a:t> </a:t>
            </a:r>
            <a:r>
              <a:rPr lang="fa-IR" sz="2800" b="1" dirty="0" err="1"/>
              <a:t>whole</a:t>
            </a:r>
            <a:r>
              <a:rPr lang="fa-IR" sz="2800" b="1" dirty="0"/>
              <a:t> </a:t>
            </a:r>
            <a:r>
              <a:rPr lang="fa-IR" sz="2800" b="1" dirty="0" err="1"/>
              <a:t>system</a:t>
            </a:r>
            <a:r>
              <a:rPr lang="fa-IR" sz="2800" b="1" dirty="0"/>
              <a:t> </a:t>
            </a:r>
            <a:r>
              <a:rPr lang="fa-IR" sz="2800" b="1" dirty="0" err="1"/>
              <a:t>is</a:t>
            </a:r>
            <a:r>
              <a:rPr lang="fa-IR" sz="2800" b="1" dirty="0"/>
              <a:t> </a:t>
            </a:r>
            <a:r>
              <a:rPr lang="fa-IR" sz="2800" b="1" dirty="0" err="1"/>
              <a:t>always</a:t>
            </a:r>
            <a:r>
              <a:rPr lang="fa-IR" sz="2800" b="1" dirty="0"/>
              <a:t> </a:t>
            </a:r>
            <a:r>
              <a:rPr lang="fa-IR" sz="2800" b="1" dirty="0" err="1"/>
              <a:t>in</a:t>
            </a:r>
            <a:r>
              <a:rPr lang="fa-IR" sz="2800" b="1" dirty="0"/>
              <a:t> </a:t>
            </a:r>
            <a:r>
              <a:rPr lang="fa-IR" sz="2800" b="1" dirty="0" err="1"/>
              <a:t>balance</a:t>
            </a:r>
            <a:r>
              <a:rPr lang="fa-IR" sz="2800" b="1" dirty="0"/>
              <a:t>. </a:t>
            </a:r>
          </a:p>
          <a:p>
            <a:pPr marL="0" indent="0" algn="r">
              <a:buNone/>
            </a:pPr>
            <a:r>
              <a:rPr lang="fa-IR" sz="2800" b="1" dirty="0"/>
              <a:t>بخاطر روشی که در آن طراحی شده است کل سیستم همیشه در توازن است.</a:t>
            </a:r>
          </a:p>
          <a:p>
            <a:pPr marL="0" indent="0" algn="l" rtl="0">
              <a:buNone/>
            </a:pPr>
            <a:r>
              <a:rPr lang="fa-IR" sz="2800" b="1" dirty="0" err="1"/>
              <a:t>All</a:t>
            </a:r>
            <a:r>
              <a:rPr lang="fa-IR" sz="2800" b="1" dirty="0"/>
              <a:t> </a:t>
            </a:r>
            <a:r>
              <a:rPr lang="fa-IR" sz="2800" b="1" dirty="0" err="1"/>
              <a:t>accounting</a:t>
            </a:r>
            <a:r>
              <a:rPr lang="fa-IR" sz="2800" b="1" dirty="0"/>
              <a:t> </a:t>
            </a:r>
            <a:r>
              <a:rPr lang="fa-IR" sz="2800" b="1" dirty="0" err="1"/>
              <a:t>system</a:t>
            </a:r>
            <a:r>
              <a:rPr lang="fa-IR" sz="2800" b="1" dirty="0"/>
              <a:t>, </a:t>
            </a:r>
            <a:r>
              <a:rPr lang="fa-IR" sz="2800" b="1" dirty="0" err="1"/>
              <a:t>no</a:t>
            </a:r>
            <a:r>
              <a:rPr lang="fa-IR" sz="2800" b="1" dirty="0"/>
              <a:t> </a:t>
            </a:r>
            <a:r>
              <a:rPr lang="fa-IR" sz="2800" b="1" dirty="0" err="1"/>
              <a:t>matter</a:t>
            </a:r>
            <a:r>
              <a:rPr lang="fa-IR" sz="2800" b="1" dirty="0"/>
              <a:t> </a:t>
            </a:r>
            <a:r>
              <a:rPr lang="fa-IR" sz="2800" b="1" dirty="0" err="1"/>
              <a:t>how</a:t>
            </a:r>
            <a:r>
              <a:rPr lang="fa-IR" sz="2800" b="1" dirty="0"/>
              <a:t> </a:t>
            </a:r>
            <a:r>
              <a:rPr lang="fa-IR" sz="2800" b="1" dirty="0" err="1"/>
              <a:t>sophisticated,are</a:t>
            </a:r>
            <a:r>
              <a:rPr lang="fa-IR" sz="2800" b="1" dirty="0"/>
              <a:t> </a:t>
            </a:r>
            <a:r>
              <a:rPr lang="fa-IR" sz="2800" b="1" dirty="0" err="1"/>
              <a:t>based</a:t>
            </a:r>
            <a:r>
              <a:rPr lang="fa-IR" sz="2800" b="1" dirty="0"/>
              <a:t> </a:t>
            </a:r>
            <a:r>
              <a:rPr lang="fa-IR" sz="2800" b="1" dirty="0" err="1"/>
              <a:t>on</a:t>
            </a:r>
            <a:r>
              <a:rPr lang="fa-IR" sz="2800" b="1" dirty="0"/>
              <a:t> </a:t>
            </a:r>
            <a:r>
              <a:rPr lang="fa-IR" sz="2800" b="1" dirty="0" err="1"/>
              <a:t>the</a:t>
            </a:r>
            <a:r>
              <a:rPr lang="fa-IR" sz="2800" b="1" dirty="0"/>
              <a:t> </a:t>
            </a:r>
            <a:r>
              <a:rPr lang="fa-IR" sz="2800" b="1" dirty="0" err="1"/>
              <a:t>principle</a:t>
            </a:r>
            <a:r>
              <a:rPr lang="fa-IR" sz="2800" b="1" dirty="0"/>
              <a:t> </a:t>
            </a:r>
            <a:r>
              <a:rPr lang="fa-IR" sz="2800" b="1" dirty="0" err="1"/>
              <a:t>of</a:t>
            </a:r>
            <a:r>
              <a:rPr lang="fa-IR" sz="2800" b="1" dirty="0"/>
              <a:t> </a:t>
            </a:r>
            <a:r>
              <a:rPr lang="fa-IR" sz="2800" b="1" dirty="0" err="1"/>
              <a:t>duality</a:t>
            </a:r>
            <a:r>
              <a:rPr lang="fa-IR" sz="2800" b="1" dirty="0"/>
              <a:t>. </a:t>
            </a:r>
          </a:p>
          <a:p>
            <a:pPr marL="0" indent="0" algn="r">
              <a:buNone/>
            </a:pPr>
            <a:r>
              <a:rPr lang="fa-IR" sz="2800" b="1" dirty="0"/>
              <a:t>تمام سیستم </a:t>
            </a:r>
            <a:r>
              <a:rPr lang="fa-IR" sz="2800" b="1" dirty="0" err="1"/>
              <a:t>حسابداری،مهم</a:t>
            </a:r>
            <a:r>
              <a:rPr lang="fa-IR" sz="2800" b="1" dirty="0"/>
              <a:t> نیست هر اندازه پیچیده باشد بر اساس </a:t>
            </a:r>
            <a:r>
              <a:rPr lang="fa-IR" sz="2800" b="1"/>
              <a:t>اصل دوگانگی قرار دارند.</a:t>
            </a:r>
            <a:endParaRPr lang="fa-IR" sz="2800" b="1" dirty="0"/>
          </a:p>
        </p:txBody>
      </p:sp>
    </p:spTree>
    <p:extLst>
      <p:ext uri="{BB962C8B-B14F-4D97-AF65-F5344CB8AC3E}">
        <p14:creationId xmlns:p14="http://schemas.microsoft.com/office/powerpoint/2010/main" val="665087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کادر متن 3">
            <a:extLst>
              <a:ext uri="{FF2B5EF4-FFF2-40B4-BE49-F238E27FC236}">
                <a16:creationId xmlns:a16="http://schemas.microsoft.com/office/drawing/2014/main" id="{A854A1CB-8E57-BBED-68CB-F208D4A3FDBD}"/>
              </a:ext>
            </a:extLst>
          </p:cNvPr>
          <p:cNvSpPr txBox="1"/>
          <p:nvPr/>
        </p:nvSpPr>
        <p:spPr>
          <a:xfrm>
            <a:off x="5190259" y="2114735"/>
            <a:ext cx="1828800" cy="1828800"/>
          </a:xfrm>
          <a:prstGeom prst="rect">
            <a:avLst/>
          </a:prstGeom>
          <a:noFill/>
        </p:spPr>
        <p:txBody>
          <a:bodyPr wrap="square" rtlCol="1">
            <a:spAutoFit/>
          </a:bodyPr>
          <a:lstStyle/>
          <a:p>
            <a:pPr algn="r"/>
            <a:endParaRPr lang="fa-IR"/>
          </a:p>
        </p:txBody>
      </p:sp>
      <p:sp>
        <p:nvSpPr>
          <p:cNvPr id="8" name="نگهدارنده مکان محتوا 7">
            <a:extLst>
              <a:ext uri="{FF2B5EF4-FFF2-40B4-BE49-F238E27FC236}">
                <a16:creationId xmlns:a16="http://schemas.microsoft.com/office/drawing/2014/main" id="{5054C3D9-C664-EC57-389F-9400702795B1}"/>
              </a:ext>
            </a:extLst>
          </p:cNvPr>
          <p:cNvSpPr>
            <a:spLocks noGrp="1"/>
          </p:cNvSpPr>
          <p:nvPr>
            <p:ph idx="1"/>
          </p:nvPr>
        </p:nvSpPr>
        <p:spPr>
          <a:xfrm>
            <a:off x="1433024" y="1989680"/>
            <a:ext cx="9603275" cy="3907709"/>
          </a:xfrm>
        </p:spPr>
        <p:txBody>
          <a:bodyPr>
            <a:normAutofit/>
          </a:bodyPr>
          <a:lstStyle/>
          <a:p>
            <a:pPr marL="0" indent="0" algn="l" rtl="0">
              <a:buNone/>
            </a:pPr>
            <a:r>
              <a:rPr lang="en-US" sz="2400" dirty="0"/>
              <a:t>An account (t) has 3 parts 1: Account title 2: Right of the creditor 3: Left </a:t>
            </a:r>
            <a:r>
              <a:rPr lang="en-US" sz="2400" dirty="0" err="1"/>
              <a:t>mediciner</a:t>
            </a:r>
            <a:br>
              <a:rPr lang="en-US" sz="2400" dirty="0"/>
            </a:br>
            <a:r>
              <a:rPr lang="en-US" sz="2400" dirty="0"/>
              <a:t>which is called (t) because of the similarity In every registration made in the t account, the left side is debit and the right side is Credit</a:t>
            </a:r>
            <a:r>
              <a:rPr lang="fa-IR" sz="2400" dirty="0"/>
              <a:t>.</a:t>
            </a:r>
          </a:p>
          <a:p>
            <a:pPr marL="0" indent="0" algn="l" rtl="0">
              <a:buNone/>
            </a:pPr>
            <a:r>
              <a:rPr lang="en-US" sz="2400" dirty="0"/>
              <a:t>*Experience and analysis and transaction processing Total debts should be equal to total debts * Owner's rights, debts, assets As many as debts increase assets, there must be creditors, and as many as a creditor increases assets, there must be debtors.</a:t>
            </a:r>
            <a:endParaRPr lang="fa-IR" sz="2800" b="1" dirty="0"/>
          </a:p>
        </p:txBody>
      </p:sp>
    </p:spTree>
    <p:extLst>
      <p:ext uri="{BB962C8B-B14F-4D97-AF65-F5344CB8AC3E}">
        <p14:creationId xmlns:p14="http://schemas.microsoft.com/office/powerpoint/2010/main" val="1427147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26A3379-189A-5C3F-AECD-69DC3F7BC418}"/>
              </a:ext>
            </a:extLst>
          </p:cNvPr>
          <p:cNvSpPr>
            <a:spLocks noGrp="1"/>
          </p:cNvSpPr>
          <p:nvPr>
            <p:ph type="title"/>
          </p:nvPr>
        </p:nvSpPr>
        <p:spPr/>
        <p:txBody>
          <a:bodyPr/>
          <a:lstStyle/>
          <a:p>
            <a:pPr algn="r"/>
            <a:r>
              <a:rPr lang="fa-IR" dirty="0" err="1"/>
              <a:t>Measurement</a:t>
            </a:r>
            <a:r>
              <a:rPr lang="fa-IR" dirty="0"/>
              <a:t> </a:t>
            </a:r>
            <a:r>
              <a:rPr lang="fa-IR" dirty="0" err="1"/>
              <a:t>issues</a:t>
            </a:r>
            <a:br>
              <a:rPr lang="fa-IR" dirty="0"/>
            </a:br>
            <a:r>
              <a:rPr lang="fa-IR" dirty="0"/>
              <a:t>مسائل اندازه گیری</a:t>
            </a:r>
          </a:p>
        </p:txBody>
      </p:sp>
      <p:sp>
        <p:nvSpPr>
          <p:cNvPr id="3" name="نگهدارنده مکان محتوا 2">
            <a:extLst>
              <a:ext uri="{FF2B5EF4-FFF2-40B4-BE49-F238E27FC236}">
                <a16:creationId xmlns:a16="http://schemas.microsoft.com/office/drawing/2014/main" id="{1EEEDC43-B9F9-2633-9887-F7D0242D7AFA}"/>
              </a:ext>
            </a:extLst>
          </p:cNvPr>
          <p:cNvSpPr>
            <a:spLocks noGrp="1"/>
          </p:cNvSpPr>
          <p:nvPr>
            <p:ph idx="1"/>
          </p:nvPr>
        </p:nvSpPr>
        <p:spPr>
          <a:xfrm>
            <a:off x="75457" y="2040568"/>
            <a:ext cx="12116543" cy="4012913"/>
          </a:xfrm>
        </p:spPr>
        <p:txBody>
          <a:bodyPr anchor="t">
            <a:normAutofit/>
          </a:bodyPr>
          <a:lstStyle/>
          <a:p>
            <a:pPr marL="0" indent="0" algn="justLow" rtl="0">
              <a:buNone/>
            </a:pPr>
            <a:r>
              <a:rPr lang="fa-IR" sz="2800" dirty="0" err="1"/>
              <a:t>Business</a:t>
            </a:r>
            <a:r>
              <a:rPr lang="fa-IR" sz="2800" dirty="0"/>
              <a:t> </a:t>
            </a:r>
            <a:r>
              <a:rPr lang="fa-IR" sz="2800" dirty="0" err="1"/>
              <a:t>transactions</a:t>
            </a:r>
            <a:r>
              <a:rPr lang="fa-IR" sz="2800" dirty="0"/>
              <a:t> </a:t>
            </a:r>
            <a:r>
              <a:rPr lang="fa-IR" sz="2800" dirty="0" err="1"/>
              <a:t>are</a:t>
            </a:r>
            <a:r>
              <a:rPr lang="fa-IR" sz="2800" dirty="0"/>
              <a:t> </a:t>
            </a:r>
            <a:r>
              <a:rPr lang="fa-IR" sz="2800" dirty="0" err="1"/>
              <a:t>economic</a:t>
            </a:r>
            <a:r>
              <a:rPr lang="fa-IR" sz="2800" dirty="0"/>
              <a:t> </a:t>
            </a:r>
            <a:r>
              <a:rPr lang="fa-IR" sz="2800" dirty="0" err="1"/>
              <a:t>events</a:t>
            </a:r>
            <a:r>
              <a:rPr lang="fa-IR" sz="2800" dirty="0"/>
              <a:t> </a:t>
            </a:r>
            <a:r>
              <a:rPr lang="fa-IR" sz="2800" dirty="0" err="1"/>
              <a:t>that</a:t>
            </a:r>
            <a:r>
              <a:rPr lang="fa-IR" sz="2800" dirty="0"/>
              <a:t> </a:t>
            </a:r>
            <a:r>
              <a:rPr lang="fa-IR" sz="2800" dirty="0" err="1"/>
              <a:t>affect</a:t>
            </a:r>
            <a:r>
              <a:rPr lang="fa-IR" sz="2800" dirty="0"/>
              <a:t> </a:t>
            </a:r>
            <a:r>
              <a:rPr lang="fa-IR" sz="2800" dirty="0" err="1"/>
              <a:t>the</a:t>
            </a:r>
            <a:r>
              <a:rPr lang="fa-IR" sz="2800" dirty="0"/>
              <a:t> </a:t>
            </a:r>
            <a:r>
              <a:rPr lang="fa-IR" sz="2800" dirty="0" err="1"/>
              <a:t>financial</a:t>
            </a:r>
            <a:r>
              <a:rPr lang="fa-IR" sz="2800" dirty="0"/>
              <a:t> </a:t>
            </a:r>
            <a:r>
              <a:rPr lang="fa-IR" sz="2800" dirty="0" err="1"/>
              <a:t>position</a:t>
            </a:r>
            <a:r>
              <a:rPr lang="fa-IR" sz="2800" dirty="0"/>
              <a:t> </a:t>
            </a:r>
            <a:r>
              <a:rPr lang="fa-IR" sz="2800" dirty="0" err="1"/>
              <a:t>of</a:t>
            </a:r>
            <a:r>
              <a:rPr lang="fa-IR" sz="2800" dirty="0"/>
              <a:t> a </a:t>
            </a:r>
            <a:r>
              <a:rPr lang="fa-IR" sz="2800" dirty="0" err="1"/>
              <a:t>business</a:t>
            </a:r>
            <a:r>
              <a:rPr lang="fa-IR" sz="2800" dirty="0"/>
              <a:t> </a:t>
            </a:r>
            <a:r>
              <a:rPr lang="fa-IR" sz="2800" dirty="0" err="1"/>
              <a:t>entity</a:t>
            </a:r>
            <a:r>
              <a:rPr lang="fa-IR" sz="2800" dirty="0"/>
              <a:t>.</a:t>
            </a:r>
          </a:p>
          <a:p>
            <a:pPr marL="0" indent="0" algn="justLow" rtl="0">
              <a:buNone/>
            </a:pPr>
            <a:r>
              <a:rPr lang="fa-IR" sz="2800" dirty="0" err="1"/>
              <a:t>To</a:t>
            </a:r>
            <a:r>
              <a:rPr lang="fa-IR" sz="2800" dirty="0"/>
              <a:t> </a:t>
            </a:r>
            <a:r>
              <a:rPr lang="fa-IR" sz="2800" dirty="0" err="1"/>
              <a:t>measure</a:t>
            </a:r>
            <a:r>
              <a:rPr lang="fa-IR" sz="2800" dirty="0"/>
              <a:t> a </a:t>
            </a:r>
            <a:r>
              <a:rPr lang="fa-IR" sz="2800" dirty="0" err="1"/>
              <a:t>business</a:t>
            </a:r>
            <a:r>
              <a:rPr lang="fa-IR" sz="2800" dirty="0"/>
              <a:t> </a:t>
            </a:r>
            <a:r>
              <a:rPr lang="fa-IR" sz="2800" dirty="0" err="1"/>
              <a:t>transaction,the</a:t>
            </a:r>
            <a:r>
              <a:rPr lang="fa-IR" sz="2800" dirty="0"/>
              <a:t> </a:t>
            </a:r>
            <a:r>
              <a:rPr lang="fa-IR" sz="2800" dirty="0" err="1"/>
              <a:t>accountant</a:t>
            </a:r>
            <a:r>
              <a:rPr lang="fa-IR" sz="2800" dirty="0"/>
              <a:t> </a:t>
            </a:r>
            <a:r>
              <a:rPr lang="fa-IR" sz="2800" dirty="0" err="1"/>
              <a:t>must</a:t>
            </a:r>
            <a:r>
              <a:rPr lang="fa-IR" sz="2800" dirty="0"/>
              <a:t> </a:t>
            </a:r>
            <a:r>
              <a:rPr lang="fa-IR" sz="2800" dirty="0" err="1"/>
              <a:t>decide</a:t>
            </a:r>
            <a:r>
              <a:rPr lang="fa-IR" sz="2800" dirty="0"/>
              <a:t> </a:t>
            </a:r>
            <a:r>
              <a:rPr lang="fa-IR" sz="2800" dirty="0" err="1"/>
              <a:t>when</a:t>
            </a:r>
            <a:r>
              <a:rPr lang="fa-IR" sz="2800" dirty="0"/>
              <a:t> </a:t>
            </a:r>
            <a:r>
              <a:rPr lang="fa-IR" sz="2800" dirty="0" err="1"/>
              <a:t>the</a:t>
            </a:r>
            <a:endParaRPr lang="fa-IR" sz="2800" dirty="0"/>
          </a:p>
          <a:p>
            <a:pPr marL="0" indent="0" algn="justLow" rtl="0">
              <a:buNone/>
            </a:pPr>
            <a:r>
              <a:rPr lang="fa-IR" sz="2800" dirty="0"/>
              <a:t> </a:t>
            </a:r>
            <a:r>
              <a:rPr lang="fa-IR" sz="2800" dirty="0" err="1"/>
              <a:t>transaction</a:t>
            </a:r>
            <a:r>
              <a:rPr lang="fa-IR" sz="2800" dirty="0"/>
              <a:t> </a:t>
            </a:r>
            <a:r>
              <a:rPr lang="fa-IR" sz="2800" dirty="0" err="1"/>
              <a:t>occurred</a:t>
            </a:r>
            <a:r>
              <a:rPr lang="fa-IR" sz="2800" dirty="0"/>
              <a:t>)</a:t>
            </a:r>
            <a:r>
              <a:rPr lang="fa-IR" sz="2800" dirty="0" err="1"/>
              <a:t>the</a:t>
            </a:r>
            <a:r>
              <a:rPr lang="fa-IR" sz="2800" dirty="0"/>
              <a:t> </a:t>
            </a:r>
            <a:r>
              <a:rPr lang="fa-IR" sz="2800" dirty="0" err="1"/>
              <a:t>recognition</a:t>
            </a:r>
            <a:r>
              <a:rPr lang="fa-IR" sz="2800" dirty="0"/>
              <a:t> </a:t>
            </a:r>
            <a:r>
              <a:rPr lang="fa-IR" sz="2800" dirty="0" err="1"/>
              <a:t>issue</a:t>
            </a:r>
            <a:r>
              <a:rPr lang="fa-IR" sz="2800" dirty="0"/>
              <a:t> , </a:t>
            </a:r>
            <a:r>
              <a:rPr lang="fa-IR" sz="2800" dirty="0" err="1"/>
              <a:t>what</a:t>
            </a:r>
            <a:r>
              <a:rPr lang="fa-IR" sz="2800" dirty="0"/>
              <a:t> </a:t>
            </a:r>
            <a:r>
              <a:rPr lang="fa-IR" sz="2800" dirty="0" err="1"/>
              <a:t>value</a:t>
            </a:r>
            <a:r>
              <a:rPr lang="fa-IR" sz="2800" dirty="0"/>
              <a:t> </a:t>
            </a:r>
            <a:r>
              <a:rPr lang="fa-IR" sz="2800" dirty="0" err="1"/>
              <a:t>to</a:t>
            </a:r>
            <a:r>
              <a:rPr lang="fa-IR" sz="2800" dirty="0"/>
              <a:t> </a:t>
            </a:r>
            <a:r>
              <a:rPr lang="fa-IR" sz="2800" dirty="0" err="1"/>
              <a:t>place</a:t>
            </a:r>
            <a:r>
              <a:rPr lang="fa-IR" sz="2800" dirty="0"/>
              <a:t> </a:t>
            </a:r>
            <a:r>
              <a:rPr lang="fa-IR" sz="2800" dirty="0" err="1"/>
              <a:t>on</a:t>
            </a:r>
            <a:r>
              <a:rPr lang="fa-IR" sz="2800" dirty="0"/>
              <a:t> </a:t>
            </a:r>
            <a:r>
              <a:rPr lang="fa-IR" sz="2800" dirty="0" err="1"/>
              <a:t>the</a:t>
            </a:r>
            <a:r>
              <a:rPr lang="fa-IR" sz="2800" dirty="0"/>
              <a:t> </a:t>
            </a:r>
            <a:r>
              <a:rPr lang="fa-IR" sz="2800" dirty="0" err="1"/>
              <a:t>transaction</a:t>
            </a:r>
            <a:r>
              <a:rPr lang="fa-IR" sz="2800" dirty="0"/>
              <a:t> )</a:t>
            </a:r>
            <a:r>
              <a:rPr lang="fa-IR" sz="2800" dirty="0" err="1"/>
              <a:t>the</a:t>
            </a:r>
            <a:r>
              <a:rPr lang="fa-IR" sz="2800" dirty="0"/>
              <a:t> </a:t>
            </a:r>
            <a:r>
              <a:rPr lang="fa-IR" sz="2800" dirty="0" err="1"/>
              <a:t>valuation</a:t>
            </a:r>
            <a:r>
              <a:rPr lang="fa-IR" sz="2800" dirty="0"/>
              <a:t> </a:t>
            </a:r>
            <a:r>
              <a:rPr lang="fa-IR" sz="2800" dirty="0" err="1"/>
              <a:t>issue</a:t>
            </a:r>
            <a:r>
              <a:rPr lang="fa-IR" sz="2800" dirty="0"/>
              <a:t>, </a:t>
            </a:r>
            <a:r>
              <a:rPr lang="fa-IR" sz="2800" dirty="0" err="1"/>
              <a:t>and</a:t>
            </a:r>
            <a:r>
              <a:rPr lang="fa-IR" sz="2800" dirty="0"/>
              <a:t> </a:t>
            </a:r>
            <a:r>
              <a:rPr lang="fa-IR" sz="2800" dirty="0" err="1"/>
              <a:t>how</a:t>
            </a:r>
            <a:r>
              <a:rPr lang="fa-IR" sz="2800" dirty="0"/>
              <a:t> </a:t>
            </a:r>
            <a:r>
              <a:rPr lang="fa-IR" sz="2800" dirty="0" err="1"/>
              <a:t>the</a:t>
            </a:r>
            <a:r>
              <a:rPr lang="fa-IR" sz="2800" dirty="0"/>
              <a:t> </a:t>
            </a:r>
            <a:r>
              <a:rPr lang="fa-IR" sz="2800" dirty="0" err="1"/>
              <a:t>components</a:t>
            </a:r>
            <a:r>
              <a:rPr lang="fa-IR" sz="2800" dirty="0"/>
              <a:t> </a:t>
            </a:r>
            <a:r>
              <a:rPr lang="fa-IR" sz="2800" dirty="0" err="1"/>
              <a:t>of</a:t>
            </a:r>
            <a:r>
              <a:rPr lang="fa-IR" sz="2800" dirty="0"/>
              <a:t> </a:t>
            </a:r>
            <a:r>
              <a:rPr lang="fa-IR" sz="2800" dirty="0" err="1"/>
              <a:t>the</a:t>
            </a:r>
            <a:r>
              <a:rPr lang="fa-IR" sz="2800" dirty="0"/>
              <a:t> </a:t>
            </a:r>
            <a:r>
              <a:rPr lang="fa-IR" sz="2800" dirty="0" err="1"/>
              <a:t>transaction</a:t>
            </a:r>
            <a:r>
              <a:rPr lang="fa-IR" sz="2800" dirty="0"/>
              <a:t> </a:t>
            </a:r>
            <a:r>
              <a:rPr lang="fa-IR" sz="2800" dirty="0" err="1"/>
              <a:t>should</a:t>
            </a:r>
            <a:r>
              <a:rPr lang="fa-IR" sz="2800" dirty="0"/>
              <a:t> </a:t>
            </a:r>
            <a:r>
              <a:rPr lang="fa-IR" sz="2800" dirty="0" err="1"/>
              <a:t>be</a:t>
            </a:r>
            <a:r>
              <a:rPr lang="fa-IR" sz="2800" dirty="0"/>
              <a:t> </a:t>
            </a:r>
            <a:r>
              <a:rPr lang="fa-IR" sz="2800" dirty="0" err="1"/>
              <a:t>categorized</a:t>
            </a:r>
            <a:r>
              <a:rPr lang="fa-IR" sz="2800" dirty="0"/>
              <a:t> )</a:t>
            </a:r>
            <a:r>
              <a:rPr lang="fa-IR" sz="2800" dirty="0" err="1"/>
              <a:t>the</a:t>
            </a:r>
            <a:r>
              <a:rPr lang="fa-IR" sz="2800" dirty="0"/>
              <a:t> </a:t>
            </a:r>
            <a:r>
              <a:rPr lang="fa-IR" sz="2800" dirty="0" err="1"/>
              <a:t>classification</a:t>
            </a:r>
            <a:r>
              <a:rPr lang="fa-IR" sz="2800" dirty="0"/>
              <a:t> </a:t>
            </a:r>
            <a:r>
              <a:rPr lang="fa-IR" sz="2800" dirty="0" err="1"/>
              <a:t>issue</a:t>
            </a:r>
            <a:r>
              <a:rPr lang="fa-IR" sz="2800" dirty="0"/>
              <a:t>(</a:t>
            </a:r>
          </a:p>
        </p:txBody>
      </p:sp>
    </p:spTree>
    <p:extLst>
      <p:ext uri="{BB962C8B-B14F-4D97-AF65-F5344CB8AC3E}">
        <p14:creationId xmlns:p14="http://schemas.microsoft.com/office/powerpoint/2010/main" val="21129244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CC105FED-00E0-E88A-33A2-3B15A074AA82}"/>
              </a:ext>
            </a:extLst>
          </p:cNvPr>
          <p:cNvSpPr>
            <a:spLocks noGrp="1"/>
          </p:cNvSpPr>
          <p:nvPr>
            <p:ph idx="1"/>
          </p:nvPr>
        </p:nvSpPr>
        <p:spPr>
          <a:xfrm>
            <a:off x="1424248" y="1982022"/>
            <a:ext cx="9603275" cy="3450613"/>
          </a:xfrm>
        </p:spPr>
        <p:txBody>
          <a:bodyPr>
            <a:normAutofit/>
          </a:bodyPr>
          <a:lstStyle/>
          <a:p>
            <a:pPr marL="457200" lvl="1" indent="0" algn="l" rtl="0">
              <a:buNone/>
            </a:pPr>
            <a:r>
              <a:rPr lang="en-US" sz="2200" dirty="0"/>
              <a:t>Owner's rights (claim + debt) + debts = assets Withdrawals and expenses reduce the rights of the owner.</a:t>
            </a:r>
            <a:br>
              <a:rPr lang="en-US" sz="2200" dirty="0"/>
            </a:br>
            <a:r>
              <a:rPr lang="en-US" sz="2200" dirty="0"/>
              <a:t>In the rules of two-way registration of accounts on the left side of the tie is exactly opposite to the rules of our account on the right side</a:t>
            </a:r>
            <a:r>
              <a:rPr lang="fa-IR" sz="2200" dirty="0"/>
              <a:t>.</a:t>
            </a:r>
          </a:p>
        </p:txBody>
      </p:sp>
    </p:spTree>
    <p:extLst>
      <p:ext uri="{BB962C8B-B14F-4D97-AF65-F5344CB8AC3E}">
        <p14:creationId xmlns:p14="http://schemas.microsoft.com/office/powerpoint/2010/main" val="20984882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D210D9B-1A92-C471-7899-2614CB27C05B}"/>
              </a:ext>
            </a:extLst>
          </p:cNvPr>
          <p:cNvSpPr>
            <a:spLocks noGrp="1"/>
          </p:cNvSpPr>
          <p:nvPr>
            <p:ph type="title"/>
          </p:nvPr>
        </p:nvSpPr>
        <p:spPr/>
        <p:txBody>
          <a:bodyPr/>
          <a:lstStyle/>
          <a:p>
            <a:endParaRPr lang="fa-IR"/>
          </a:p>
        </p:txBody>
      </p:sp>
      <p:sp>
        <p:nvSpPr>
          <p:cNvPr id="3" name="نگهدارنده مکان محتوا 2">
            <a:extLst>
              <a:ext uri="{FF2B5EF4-FFF2-40B4-BE49-F238E27FC236}">
                <a16:creationId xmlns:a16="http://schemas.microsoft.com/office/drawing/2014/main" id="{EF0947FC-8ABD-F95F-681D-4ABF44196603}"/>
              </a:ext>
            </a:extLst>
          </p:cNvPr>
          <p:cNvSpPr>
            <a:spLocks noGrp="1"/>
          </p:cNvSpPr>
          <p:nvPr>
            <p:ph idx="1"/>
          </p:nvPr>
        </p:nvSpPr>
        <p:spPr/>
        <p:txBody>
          <a:bodyPr>
            <a:normAutofit fontScale="92500" lnSpcReduction="20000"/>
          </a:bodyPr>
          <a:lstStyle/>
          <a:p>
            <a:r>
              <a:rPr lang="fa-IR" dirty="0"/>
              <a:t>یک حساب (</a:t>
            </a:r>
            <a:r>
              <a:rPr lang="en-US" dirty="0"/>
              <a:t>t) </a:t>
            </a:r>
            <a:r>
              <a:rPr lang="fa-IR" dirty="0"/>
              <a:t>دارای 3 قسمت است.</a:t>
            </a:r>
            <a:br>
              <a:rPr lang="fa-IR" dirty="0"/>
            </a:br>
            <a:r>
              <a:rPr lang="fa-IR" dirty="0"/>
              <a:t>1: عنوان حساب 2: سمت راست بستانکار 3: سمت چپ بدهکار</a:t>
            </a:r>
            <a:br>
              <a:rPr lang="fa-IR" dirty="0"/>
            </a:br>
            <a:r>
              <a:rPr lang="fa-IR" dirty="0"/>
              <a:t>که به دلیل تشابه (</a:t>
            </a:r>
            <a:r>
              <a:rPr lang="en-US" dirty="0"/>
              <a:t>t) </a:t>
            </a:r>
            <a:r>
              <a:rPr lang="fa-IR" dirty="0"/>
              <a:t>نامیده می شود</a:t>
            </a:r>
            <a:br>
              <a:rPr lang="fa-IR" dirty="0"/>
            </a:br>
            <a:r>
              <a:rPr lang="fa-IR" dirty="0"/>
              <a:t>در هر ثبت صورت که در حساب </a:t>
            </a:r>
            <a:r>
              <a:rPr lang="en-US" dirty="0"/>
              <a:t>t </a:t>
            </a:r>
            <a:r>
              <a:rPr lang="fa-IR" dirty="0"/>
              <a:t>انجام می شود، سمت چپ آن بدهکار و سمت راست آن طلبکار است. </a:t>
            </a:r>
            <a:br>
              <a:rPr lang="fa-IR" dirty="0"/>
            </a:br>
            <a:r>
              <a:rPr lang="fa-IR" dirty="0"/>
              <a:t>*تجربه و تجزیه و تحلیل و پردازش </a:t>
            </a:r>
            <a:r>
              <a:rPr lang="fa-IR" dirty="0" err="1"/>
              <a:t>معاملات</a:t>
            </a:r>
            <a:br>
              <a:rPr lang="fa-IR" dirty="0"/>
            </a:br>
            <a:r>
              <a:rPr lang="fa-IR" dirty="0"/>
              <a:t>مجموع بدهی ها باید برابر با کل بدهی ها باشد * حقوق مالک، بدهی، دارایی هر قدر بدهی ها دارایی ها را افزایش دهد باید </a:t>
            </a:r>
            <a:r>
              <a:rPr lang="fa-IR" dirty="0" err="1"/>
              <a:t>طلبکاران</a:t>
            </a:r>
            <a:r>
              <a:rPr lang="fa-IR" dirty="0"/>
              <a:t> وجود داشته باشد و هر چقدر طلبکار دارایی ها را افزایش دهد باید </a:t>
            </a:r>
            <a:r>
              <a:rPr lang="fa-IR" dirty="0" err="1"/>
              <a:t>بدهکاران</a:t>
            </a:r>
            <a:r>
              <a:rPr lang="fa-IR" dirty="0"/>
              <a:t> نیز وجود داشته باشد. حقوق مالک (طلب+ بدهی) + بدهی ها = دارایی </a:t>
            </a:r>
            <a:br>
              <a:rPr lang="fa-IR" dirty="0"/>
            </a:br>
            <a:r>
              <a:rPr lang="fa-IR" dirty="0"/>
              <a:t>برداشت و هزینه باعث کاهش حقوق مالک می شود.</a:t>
            </a:r>
            <a:br>
              <a:rPr lang="fa-IR" dirty="0"/>
            </a:br>
            <a:r>
              <a:rPr lang="fa-IR" dirty="0"/>
              <a:t>در قوانین ثبت دو طرفه ا</a:t>
            </a:r>
            <a:br>
              <a:rPr lang="fa-IR" dirty="0"/>
            </a:br>
            <a:r>
              <a:rPr lang="fa-IR" dirty="0"/>
              <a:t>حساب ها در سمت چپ تساوی دقیقاً برخلاف قوانین حساب ها در سمت راست است.</a:t>
            </a:r>
          </a:p>
        </p:txBody>
      </p:sp>
    </p:spTree>
    <p:extLst>
      <p:ext uri="{BB962C8B-B14F-4D97-AF65-F5344CB8AC3E}">
        <p14:creationId xmlns:p14="http://schemas.microsoft.com/office/powerpoint/2010/main" val="1556188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E6BA583-D031-5AC5-2630-453775C6F405}"/>
              </a:ext>
            </a:extLst>
          </p:cNvPr>
          <p:cNvSpPr>
            <a:spLocks noGrp="1"/>
          </p:cNvSpPr>
          <p:nvPr>
            <p:ph type="title"/>
          </p:nvPr>
        </p:nvSpPr>
        <p:spPr/>
        <p:txBody>
          <a:bodyPr/>
          <a:lstStyle/>
          <a:p>
            <a:endParaRPr lang="fa-IR"/>
          </a:p>
        </p:txBody>
      </p:sp>
      <p:sp>
        <p:nvSpPr>
          <p:cNvPr id="3" name="نگهدارنده مکان محتوا 2">
            <a:extLst>
              <a:ext uri="{FF2B5EF4-FFF2-40B4-BE49-F238E27FC236}">
                <a16:creationId xmlns:a16="http://schemas.microsoft.com/office/drawing/2014/main" id="{B40A3075-17CB-3506-F8FE-2E3CB94B7134}"/>
              </a:ext>
            </a:extLst>
          </p:cNvPr>
          <p:cNvSpPr>
            <a:spLocks noGrp="1"/>
          </p:cNvSpPr>
          <p:nvPr>
            <p:ph idx="1"/>
          </p:nvPr>
        </p:nvSpPr>
        <p:spPr/>
        <p:txBody>
          <a:bodyPr>
            <a:normAutofit lnSpcReduction="10000"/>
          </a:bodyPr>
          <a:lstStyle/>
          <a:p>
            <a:pPr algn="l" rtl="0"/>
            <a:r>
              <a:rPr lang="en-US" sz="2400" dirty="0"/>
              <a:t>* Two-way rules Two-way registration has five steps 1: Experience and analysis of the transaction and its impact on the assets, liabilities and rights of the owner 2: Application of two-way registration rules 3: Recording the transaction in chronological order in the newspaper (which will be explained in detail below) 4: Transferring the registration or the terms of the transaction to the appropriate account and recording in the general ledger 5: Creating a test balance to confirm the account balance after registration and transfer</a:t>
            </a:r>
            <a:endParaRPr lang="fa-IR" sz="2800" b="1" dirty="0"/>
          </a:p>
        </p:txBody>
      </p:sp>
    </p:spTree>
    <p:extLst>
      <p:ext uri="{BB962C8B-B14F-4D97-AF65-F5344CB8AC3E}">
        <p14:creationId xmlns:p14="http://schemas.microsoft.com/office/powerpoint/2010/main" val="823139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811F254-D22F-D308-B4F0-077AFD862792}"/>
              </a:ext>
            </a:extLst>
          </p:cNvPr>
          <p:cNvSpPr>
            <a:spLocks noGrp="1"/>
          </p:cNvSpPr>
          <p:nvPr>
            <p:ph type="title"/>
          </p:nvPr>
        </p:nvSpPr>
        <p:spPr/>
        <p:txBody>
          <a:bodyPr/>
          <a:lstStyle/>
          <a:p>
            <a:endParaRPr lang="fa-IR"/>
          </a:p>
        </p:txBody>
      </p:sp>
      <p:sp>
        <p:nvSpPr>
          <p:cNvPr id="3" name="نگهدارنده مکان محتوا 2">
            <a:extLst>
              <a:ext uri="{FF2B5EF4-FFF2-40B4-BE49-F238E27FC236}">
                <a16:creationId xmlns:a16="http://schemas.microsoft.com/office/drawing/2014/main" id="{8958D5A6-C434-DF8C-3C36-2EE0F64142CA}"/>
              </a:ext>
            </a:extLst>
          </p:cNvPr>
          <p:cNvSpPr>
            <a:spLocks noGrp="1"/>
          </p:cNvSpPr>
          <p:nvPr>
            <p:ph idx="1"/>
          </p:nvPr>
        </p:nvSpPr>
        <p:spPr/>
        <p:txBody>
          <a:bodyPr/>
          <a:lstStyle/>
          <a:p>
            <a:r>
              <a:rPr lang="fa-IR" dirty="0"/>
              <a:t>* قوانین دو طرفه ثبت دو طرفه دارای پنج مرحله است </a:t>
            </a:r>
            <a:br>
              <a:rPr lang="fa-IR" dirty="0"/>
            </a:br>
            <a:r>
              <a:rPr lang="fa-IR" dirty="0"/>
              <a:t>1: تجربه و تجزیه و تحلیل معامله و تأثیر آن بر دارایی ها، بدهی ها و حقوق مالک 2: اعمال قوانین ثبت دو طرفه 3: ثبت معامله به ترتیب زمانی در روزنامه (که در ادامه به تفصیل توضیح داده خواهد شد) 4: انتقال ثبت یا شرایط معامله به حساب مربوطه و ثبت در دفتر کل 5: ایجاد موجودی آزمایشی برای تایید موجودی حساب پس از ثبت و انتقال.</a:t>
            </a:r>
          </a:p>
        </p:txBody>
      </p:sp>
    </p:spTree>
    <p:extLst>
      <p:ext uri="{BB962C8B-B14F-4D97-AF65-F5344CB8AC3E}">
        <p14:creationId xmlns:p14="http://schemas.microsoft.com/office/powerpoint/2010/main" val="31721360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DE130D1-886B-CDC4-3FCC-EB414706D097}"/>
              </a:ext>
            </a:extLst>
          </p:cNvPr>
          <p:cNvSpPr>
            <a:spLocks noGrp="1"/>
          </p:cNvSpPr>
          <p:nvPr>
            <p:ph type="title"/>
          </p:nvPr>
        </p:nvSpPr>
        <p:spPr/>
        <p:txBody>
          <a:bodyPr/>
          <a:lstStyle/>
          <a:p>
            <a:endParaRPr lang="fa-IR"/>
          </a:p>
        </p:txBody>
      </p:sp>
      <p:sp>
        <p:nvSpPr>
          <p:cNvPr id="3" name="نگهدارنده مکان محتوا 2">
            <a:extLst>
              <a:ext uri="{FF2B5EF4-FFF2-40B4-BE49-F238E27FC236}">
                <a16:creationId xmlns:a16="http://schemas.microsoft.com/office/drawing/2014/main" id="{BB70EFB2-9B63-C70B-C674-9A5395C901DF}"/>
              </a:ext>
            </a:extLst>
          </p:cNvPr>
          <p:cNvSpPr>
            <a:spLocks noGrp="1"/>
          </p:cNvSpPr>
          <p:nvPr>
            <p:ph idx="1"/>
          </p:nvPr>
        </p:nvSpPr>
        <p:spPr>
          <a:xfrm>
            <a:off x="1451579" y="2101877"/>
            <a:ext cx="9603275" cy="3450613"/>
          </a:xfrm>
        </p:spPr>
        <p:txBody>
          <a:bodyPr>
            <a:normAutofit fontScale="85000" lnSpcReduction="10000"/>
          </a:bodyPr>
          <a:lstStyle/>
          <a:p>
            <a:pPr algn="l" rtl="0"/>
            <a:r>
              <a:rPr lang="en-US" dirty="0"/>
              <a:t>*: Official processing of general newspaper office, general office and trial balance Newspaper office In order to avoid the problems of identifying the transactions, these transactions are recorded in order of time in a book called the general newspaper book, which is divided into five parts.</a:t>
            </a:r>
            <a:br>
              <a:rPr lang="en-US" dirty="0"/>
            </a:br>
            <a:r>
              <a:rPr lang="en-US" dirty="0"/>
              <a:t>1: History 2: The name of the debtor and the amount 3: The name of the creditor and the amount 4: Description of the transaction 5: Account identification number</a:t>
            </a:r>
            <a:br>
              <a:rPr lang="en-US" dirty="0"/>
            </a:br>
            <a:r>
              <a:rPr lang="en-US" dirty="0"/>
              <a:t>ledger The journal is used to record details and the ledger is used to update the accounts, and the ledger is divided into five parts.</a:t>
            </a:r>
            <a:br>
              <a:rPr lang="en-US" dirty="0"/>
            </a:br>
            <a:r>
              <a:rPr lang="en-US" dirty="0"/>
              <a:t>1: Account title and number 2: Transaction date 3: Transaction items 4: Transfer reference to mention a page from the newspaper 5: Account registration amount.</a:t>
            </a:r>
            <a:br>
              <a:rPr lang="en-US" dirty="0"/>
            </a:br>
            <a:r>
              <a:rPr lang="en-US" dirty="0"/>
              <a:t>The advantage of this type of account and ledger to account t is that the current account balance is more available.</a:t>
            </a:r>
            <a:endParaRPr lang="fa-IR" dirty="0"/>
          </a:p>
        </p:txBody>
      </p:sp>
    </p:spTree>
    <p:extLst>
      <p:ext uri="{BB962C8B-B14F-4D97-AF65-F5344CB8AC3E}">
        <p14:creationId xmlns:p14="http://schemas.microsoft.com/office/powerpoint/2010/main" val="36918750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BB4610D-CCB5-092B-81E4-BA694EBA0611}"/>
              </a:ext>
            </a:extLst>
          </p:cNvPr>
          <p:cNvSpPr>
            <a:spLocks noGrp="1"/>
          </p:cNvSpPr>
          <p:nvPr>
            <p:ph type="title"/>
          </p:nvPr>
        </p:nvSpPr>
        <p:spPr/>
        <p:txBody>
          <a:bodyPr/>
          <a:lstStyle/>
          <a:p>
            <a:endParaRPr lang="fa-IR"/>
          </a:p>
        </p:txBody>
      </p:sp>
      <p:sp>
        <p:nvSpPr>
          <p:cNvPr id="3" name="نگهدارنده مکان محتوا 2">
            <a:extLst>
              <a:ext uri="{FF2B5EF4-FFF2-40B4-BE49-F238E27FC236}">
                <a16:creationId xmlns:a16="http://schemas.microsoft.com/office/drawing/2014/main" id="{A500C721-E96A-3110-58CF-5C95F64A3748}"/>
              </a:ext>
            </a:extLst>
          </p:cNvPr>
          <p:cNvSpPr>
            <a:spLocks noGrp="1"/>
          </p:cNvSpPr>
          <p:nvPr>
            <p:ph idx="1"/>
          </p:nvPr>
        </p:nvSpPr>
        <p:spPr/>
        <p:txBody>
          <a:bodyPr/>
          <a:lstStyle/>
          <a:p>
            <a:r>
              <a:rPr lang="fa-IR" dirty="0"/>
              <a:t>*: رسیدگی رسمی دفتر روزنامه عمومی، دفتر کل و تراز آزمایشی دفتر روزنامه به منظور جلوگیری از مشکل شناسایی </a:t>
            </a:r>
            <a:r>
              <a:rPr lang="fa-IR" dirty="0" err="1"/>
              <a:t>معاملات</a:t>
            </a:r>
            <a:r>
              <a:rPr lang="fa-IR" dirty="0"/>
              <a:t>، این </a:t>
            </a:r>
            <a:r>
              <a:rPr lang="fa-IR" dirty="0" err="1"/>
              <a:t>معاملات</a:t>
            </a:r>
            <a:r>
              <a:rPr lang="fa-IR" dirty="0"/>
              <a:t> به ترتیب زمانی در دفتری به نام دفتر روزنامه عمومی ثبت می شود که به پنج قسمت تقسیم می شود. . 1: سابقه 2: نام بدهکار و مبلغ 3: نام طلبکار و مبلغ 4: شرح معامله 5: شماره شناسایی حساب دفتر کل روزنامه برای ثبت جزئیات و دفتر کل برای به روز رسانی حساب ها استفاده می شود و دفتر کل به پنج قسمت تقسیم می شود. 1: عنوان حساب و شماره 2: تاریخ معامله 3: اقلام معامله 4: مرجع انتقال به ذکر صفحه ای از روزنامه 5: مبلغ ثبت حساب. </a:t>
            </a:r>
            <a:br>
              <a:rPr lang="fa-IR" dirty="0"/>
            </a:br>
            <a:r>
              <a:rPr lang="fa-IR" dirty="0"/>
              <a:t>مزیت این نوع حساب و دفتر کل به حساب </a:t>
            </a:r>
            <a:r>
              <a:rPr lang="en-US" dirty="0"/>
              <a:t>t </a:t>
            </a:r>
            <a:r>
              <a:rPr lang="fa-IR" dirty="0"/>
              <a:t>این است که موجودی حساب جاری بیشتر در دسترس است.</a:t>
            </a:r>
          </a:p>
        </p:txBody>
      </p:sp>
    </p:spTree>
    <p:extLst>
      <p:ext uri="{BB962C8B-B14F-4D97-AF65-F5344CB8AC3E}">
        <p14:creationId xmlns:p14="http://schemas.microsoft.com/office/powerpoint/2010/main" val="1237864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DAC5731-2EBE-584D-72F5-A2F7DAFE518C}"/>
              </a:ext>
            </a:extLst>
          </p:cNvPr>
          <p:cNvSpPr>
            <a:spLocks noGrp="1"/>
          </p:cNvSpPr>
          <p:nvPr>
            <p:ph type="title"/>
          </p:nvPr>
        </p:nvSpPr>
        <p:spPr/>
        <p:txBody>
          <a:bodyPr/>
          <a:lstStyle/>
          <a:p>
            <a:endParaRPr lang="fa-IR"/>
          </a:p>
        </p:txBody>
      </p:sp>
      <p:sp>
        <p:nvSpPr>
          <p:cNvPr id="3" name="نگهدارنده مکان محتوا 2">
            <a:extLst>
              <a:ext uri="{FF2B5EF4-FFF2-40B4-BE49-F238E27FC236}">
                <a16:creationId xmlns:a16="http://schemas.microsoft.com/office/drawing/2014/main" id="{0A287238-5C17-5C1B-DA0C-9249526C35A2}"/>
              </a:ext>
            </a:extLst>
          </p:cNvPr>
          <p:cNvSpPr>
            <a:spLocks noGrp="1"/>
          </p:cNvSpPr>
          <p:nvPr>
            <p:ph idx="1"/>
          </p:nvPr>
        </p:nvSpPr>
        <p:spPr/>
        <p:txBody>
          <a:bodyPr>
            <a:normAutofit fontScale="92500"/>
          </a:bodyPr>
          <a:lstStyle/>
          <a:p>
            <a:r>
              <a:rPr lang="fa-IR" sz="2800" dirty="0" err="1"/>
              <a:t>معاملات</a:t>
            </a:r>
            <a:r>
              <a:rPr lang="fa-IR" sz="2800" dirty="0"/>
              <a:t> تجاری عبارتند از رویداد های اقتصادی تاثیر گذار بر وضعیت مالی یک موسسه تجاری برای اندازه گیری یک معامله </a:t>
            </a:r>
            <a:r>
              <a:rPr lang="fa-IR" sz="2800" dirty="0" err="1"/>
              <a:t>تجاری،حسابدار</a:t>
            </a:r>
            <a:r>
              <a:rPr lang="fa-IR" sz="2800" dirty="0"/>
              <a:t> باید تعیین کند که چه هنگام آن معامله روی داده است(مساله شناسایی)چه ارزشی باید برای آن معامله قائل شد (مسأله ارزشیابی)و اجزای معامله چگونه باید طبقه بندی شوند (مسأله طبقه بندی)</a:t>
            </a:r>
          </a:p>
          <a:p>
            <a:r>
              <a:rPr lang="fa-IR" sz="2800" dirty="0"/>
              <a:t>این سه مسأله شناسایی ارزشیابی و طبقه بندی تقریبا در تمام تصمیمات مهم در حسابداری مالی امروزی نقش اساسی ایفا می </a:t>
            </a:r>
            <a:r>
              <a:rPr lang="fa-IR" sz="2800" dirty="0" err="1"/>
              <a:t>کننند</a:t>
            </a:r>
            <a:r>
              <a:rPr lang="fa-IR" sz="2800" dirty="0"/>
              <a:t>.</a:t>
            </a:r>
          </a:p>
        </p:txBody>
      </p:sp>
    </p:spTree>
    <p:extLst>
      <p:ext uri="{BB962C8B-B14F-4D97-AF65-F5344CB8AC3E}">
        <p14:creationId xmlns:p14="http://schemas.microsoft.com/office/powerpoint/2010/main" val="48605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46FE285-ABA5-1171-6680-468BACFD9CB9}"/>
              </a:ext>
            </a:extLst>
          </p:cNvPr>
          <p:cNvSpPr>
            <a:spLocks noGrp="1"/>
          </p:cNvSpPr>
          <p:nvPr>
            <p:ph type="title"/>
          </p:nvPr>
        </p:nvSpPr>
        <p:spPr/>
        <p:txBody>
          <a:bodyPr/>
          <a:lstStyle/>
          <a:p>
            <a:pPr rtl="0"/>
            <a:r>
              <a:rPr lang="fa-IR" dirty="0" err="1"/>
              <a:t>The</a:t>
            </a:r>
            <a:r>
              <a:rPr lang="fa-IR" dirty="0"/>
              <a:t> </a:t>
            </a:r>
            <a:r>
              <a:rPr lang="fa-IR" dirty="0" err="1"/>
              <a:t>recognition</a:t>
            </a:r>
            <a:r>
              <a:rPr lang="fa-IR" dirty="0"/>
              <a:t> </a:t>
            </a:r>
            <a:r>
              <a:rPr lang="fa-IR" dirty="0" err="1"/>
              <a:t>issue</a:t>
            </a:r>
            <a:br>
              <a:rPr lang="fa-IR" dirty="0"/>
            </a:br>
            <a:r>
              <a:rPr lang="fa-IR" dirty="0"/>
              <a:t>مسأله </a:t>
            </a:r>
            <a:r>
              <a:rPr lang="fa-IR" dirty="0" err="1"/>
              <a:t>شناسی</a:t>
            </a:r>
            <a:r>
              <a:rPr lang="fa-IR" dirty="0"/>
              <a:t>                                                                           </a:t>
            </a:r>
          </a:p>
        </p:txBody>
      </p:sp>
      <p:sp>
        <p:nvSpPr>
          <p:cNvPr id="3" name="نگهدارنده مکان محتوا 2">
            <a:extLst>
              <a:ext uri="{FF2B5EF4-FFF2-40B4-BE49-F238E27FC236}">
                <a16:creationId xmlns:a16="http://schemas.microsoft.com/office/drawing/2014/main" id="{D7569494-7E28-F126-909A-7744856EAECF}"/>
              </a:ext>
            </a:extLst>
          </p:cNvPr>
          <p:cNvSpPr>
            <a:spLocks noGrp="1"/>
          </p:cNvSpPr>
          <p:nvPr>
            <p:ph idx="1"/>
          </p:nvPr>
        </p:nvSpPr>
        <p:spPr/>
        <p:txBody>
          <a:bodyPr>
            <a:normAutofit/>
          </a:bodyPr>
          <a:lstStyle/>
          <a:p>
            <a:pPr algn="l" rtl="0"/>
            <a:r>
              <a:rPr lang="fa-IR" sz="2800" b="1" dirty="0" err="1"/>
              <a:t>The</a:t>
            </a:r>
            <a:r>
              <a:rPr lang="fa-IR" sz="2800" b="1" dirty="0"/>
              <a:t> </a:t>
            </a:r>
            <a:r>
              <a:rPr lang="fa-IR" sz="2800" b="1" dirty="0" err="1"/>
              <a:t>recognition</a:t>
            </a:r>
            <a:r>
              <a:rPr lang="fa-IR" sz="2800" b="1" dirty="0"/>
              <a:t> </a:t>
            </a:r>
            <a:r>
              <a:rPr lang="fa-IR" sz="2800" b="1" dirty="0" err="1"/>
              <a:t>issue</a:t>
            </a:r>
            <a:r>
              <a:rPr lang="fa-IR" sz="2800" b="1" dirty="0"/>
              <a:t> </a:t>
            </a:r>
            <a:r>
              <a:rPr lang="fa-IR" sz="2800" b="1" dirty="0" err="1"/>
              <a:t>refers</a:t>
            </a:r>
            <a:r>
              <a:rPr lang="fa-IR" sz="2800" b="1" dirty="0"/>
              <a:t> </a:t>
            </a:r>
            <a:r>
              <a:rPr lang="fa-IR" sz="2800" b="1" dirty="0" err="1"/>
              <a:t>to</a:t>
            </a:r>
            <a:r>
              <a:rPr lang="fa-IR" sz="2800" b="1" dirty="0"/>
              <a:t> </a:t>
            </a:r>
            <a:r>
              <a:rPr lang="fa-IR" sz="2800" b="1" dirty="0" err="1"/>
              <a:t>the</a:t>
            </a:r>
            <a:r>
              <a:rPr lang="fa-IR" sz="2800" b="1" dirty="0"/>
              <a:t> </a:t>
            </a:r>
            <a:r>
              <a:rPr lang="fa-IR" sz="2800" b="1" dirty="0" err="1"/>
              <a:t>difficulty</a:t>
            </a:r>
            <a:r>
              <a:rPr lang="fa-IR" sz="2800" b="1" dirty="0"/>
              <a:t>  </a:t>
            </a:r>
            <a:r>
              <a:rPr lang="fa-IR" sz="2800" b="1" dirty="0" err="1"/>
              <a:t>of</a:t>
            </a:r>
            <a:r>
              <a:rPr lang="fa-IR" sz="2800" b="1" dirty="0"/>
              <a:t> </a:t>
            </a:r>
            <a:r>
              <a:rPr lang="fa-IR" sz="2800" b="1" dirty="0" err="1"/>
              <a:t>deciding</a:t>
            </a:r>
            <a:r>
              <a:rPr lang="fa-IR" sz="2800" b="1" dirty="0"/>
              <a:t> </a:t>
            </a:r>
            <a:r>
              <a:rPr lang="fa-IR" sz="2800" b="1" dirty="0" err="1"/>
              <a:t>when</a:t>
            </a:r>
            <a:r>
              <a:rPr lang="fa-IR" sz="2800" b="1" dirty="0"/>
              <a:t> a </a:t>
            </a:r>
            <a:r>
              <a:rPr lang="fa-IR" sz="2800" b="1" dirty="0" err="1"/>
              <a:t>business</a:t>
            </a:r>
            <a:r>
              <a:rPr lang="fa-IR" sz="2800" b="1" dirty="0"/>
              <a:t>  </a:t>
            </a:r>
            <a:r>
              <a:rPr lang="fa-IR" sz="2800" b="1" dirty="0" err="1"/>
              <a:t>transaction</a:t>
            </a:r>
            <a:r>
              <a:rPr lang="fa-IR" sz="2800" b="1" dirty="0"/>
              <a:t> </a:t>
            </a:r>
            <a:r>
              <a:rPr lang="fa-IR" sz="2800" b="1" dirty="0" err="1"/>
              <a:t>should</a:t>
            </a:r>
            <a:r>
              <a:rPr lang="fa-IR" sz="2800" b="1" dirty="0"/>
              <a:t> </a:t>
            </a:r>
            <a:r>
              <a:rPr lang="fa-IR" sz="2800" b="1" dirty="0" err="1"/>
              <a:t>be</a:t>
            </a:r>
            <a:r>
              <a:rPr lang="fa-IR" sz="2800" b="1" dirty="0"/>
              <a:t> </a:t>
            </a:r>
            <a:r>
              <a:rPr lang="fa-IR" sz="2800" b="1" dirty="0" err="1"/>
              <a:t>recorded</a:t>
            </a:r>
            <a:r>
              <a:rPr lang="fa-IR" sz="2800" b="1" dirty="0"/>
              <a:t>.  </a:t>
            </a:r>
            <a:r>
              <a:rPr lang="fa-IR" sz="2800" b="1" dirty="0" err="1"/>
              <a:t>Often</a:t>
            </a:r>
            <a:r>
              <a:rPr lang="fa-IR" sz="2800" b="1" dirty="0"/>
              <a:t> </a:t>
            </a:r>
            <a:r>
              <a:rPr lang="fa-IR" sz="2800" b="1" dirty="0" err="1"/>
              <a:t>the</a:t>
            </a:r>
            <a:r>
              <a:rPr lang="fa-IR" sz="2800" b="1" dirty="0"/>
              <a:t> </a:t>
            </a:r>
            <a:r>
              <a:rPr lang="fa-IR" sz="2800" b="1" dirty="0" err="1"/>
              <a:t>facts</a:t>
            </a:r>
            <a:r>
              <a:rPr lang="fa-IR" sz="2800" b="1" dirty="0"/>
              <a:t> </a:t>
            </a:r>
            <a:r>
              <a:rPr lang="fa-IR" sz="2800" b="1" dirty="0" err="1"/>
              <a:t>of</a:t>
            </a:r>
            <a:r>
              <a:rPr lang="fa-IR" sz="2800" b="1" dirty="0"/>
              <a:t> a </a:t>
            </a:r>
            <a:r>
              <a:rPr lang="fa-IR" sz="2800" b="1" dirty="0" err="1"/>
              <a:t>situation</a:t>
            </a:r>
            <a:r>
              <a:rPr lang="fa-IR" sz="2800" b="1" dirty="0"/>
              <a:t>  </a:t>
            </a:r>
            <a:r>
              <a:rPr lang="fa-IR" sz="2800" b="1" dirty="0" err="1"/>
              <a:t>are</a:t>
            </a:r>
            <a:r>
              <a:rPr lang="fa-IR" sz="2800" b="1" dirty="0"/>
              <a:t> </a:t>
            </a:r>
            <a:r>
              <a:rPr lang="fa-IR" sz="2800" b="1" dirty="0" err="1"/>
              <a:t>known,but</a:t>
            </a:r>
            <a:r>
              <a:rPr lang="fa-IR" sz="2800" b="1" dirty="0"/>
              <a:t> </a:t>
            </a:r>
            <a:r>
              <a:rPr lang="fa-IR" sz="2800" b="1" dirty="0" err="1"/>
              <a:t>there</a:t>
            </a:r>
            <a:r>
              <a:rPr lang="fa-IR" sz="2800" b="1" dirty="0"/>
              <a:t> </a:t>
            </a:r>
            <a:r>
              <a:rPr lang="fa-IR" sz="2800" b="1" dirty="0" err="1"/>
              <a:t>is</a:t>
            </a:r>
            <a:r>
              <a:rPr lang="fa-IR" sz="2800" b="1" dirty="0"/>
              <a:t> </a:t>
            </a:r>
            <a:r>
              <a:rPr lang="fa-IR" sz="2800" b="1" dirty="0" err="1"/>
              <a:t>disagreement</a:t>
            </a:r>
            <a:r>
              <a:rPr lang="fa-IR" sz="2800" b="1" dirty="0"/>
              <a:t> </a:t>
            </a:r>
            <a:r>
              <a:rPr lang="fa-IR" sz="2800" b="1" dirty="0" err="1"/>
              <a:t>about</a:t>
            </a:r>
            <a:r>
              <a:rPr lang="fa-IR" sz="2800" b="1" dirty="0"/>
              <a:t> </a:t>
            </a:r>
            <a:r>
              <a:rPr lang="fa-IR" sz="2800" b="1" dirty="0" err="1"/>
              <a:t>when</a:t>
            </a:r>
            <a:r>
              <a:rPr lang="fa-IR" sz="2800" b="1" dirty="0"/>
              <a:t> </a:t>
            </a:r>
            <a:r>
              <a:rPr lang="fa-IR" sz="2800" b="1" dirty="0" err="1"/>
              <a:t>the</a:t>
            </a:r>
            <a:r>
              <a:rPr lang="fa-IR" sz="2800" b="1" dirty="0"/>
              <a:t> </a:t>
            </a:r>
            <a:r>
              <a:rPr lang="fa-IR" sz="2800" b="1" dirty="0" err="1"/>
              <a:t>event</a:t>
            </a:r>
            <a:r>
              <a:rPr lang="fa-IR" sz="2800" b="1" dirty="0"/>
              <a:t> </a:t>
            </a:r>
            <a:r>
              <a:rPr lang="fa-IR" sz="2800" b="1" dirty="0" err="1"/>
              <a:t>should</a:t>
            </a:r>
            <a:r>
              <a:rPr lang="fa-IR" sz="2800" b="1" dirty="0"/>
              <a:t> </a:t>
            </a:r>
            <a:r>
              <a:rPr lang="fa-IR" sz="2800" b="1" dirty="0" err="1"/>
              <a:t>be</a:t>
            </a:r>
            <a:r>
              <a:rPr lang="fa-IR" sz="2800" b="1" dirty="0"/>
              <a:t> </a:t>
            </a:r>
            <a:r>
              <a:rPr lang="fa-IR" sz="2800" b="1" dirty="0" err="1"/>
              <a:t>recorded</a:t>
            </a:r>
            <a:r>
              <a:rPr lang="fa-IR" sz="2800" b="1" dirty="0"/>
              <a:t>. </a:t>
            </a:r>
            <a:r>
              <a:rPr lang="fa-IR" sz="2800" b="1" dirty="0" err="1"/>
              <a:t>Suppose</a:t>
            </a:r>
            <a:r>
              <a:rPr lang="fa-IR" sz="2800" b="1" dirty="0"/>
              <a:t> </a:t>
            </a:r>
            <a:r>
              <a:rPr lang="fa-IR" sz="2800" b="1" dirty="0" err="1"/>
              <a:t>for</a:t>
            </a:r>
            <a:r>
              <a:rPr lang="fa-IR" sz="2800" b="1" dirty="0"/>
              <a:t> </a:t>
            </a:r>
            <a:r>
              <a:rPr lang="fa-IR" sz="2800" b="1" dirty="0" err="1"/>
              <a:t>instancc,that</a:t>
            </a:r>
            <a:r>
              <a:rPr lang="fa-IR" sz="2800" b="1" dirty="0"/>
              <a:t> a </a:t>
            </a:r>
            <a:r>
              <a:rPr lang="fa-IR" sz="2800" b="1" dirty="0" err="1"/>
              <a:t>company</a:t>
            </a:r>
            <a:r>
              <a:rPr lang="fa-IR" sz="2800" b="1" dirty="0"/>
              <a:t> </a:t>
            </a:r>
            <a:r>
              <a:rPr lang="fa-IR" sz="2800" b="1" dirty="0" err="1"/>
              <a:t>orders</a:t>
            </a:r>
            <a:r>
              <a:rPr lang="fa-IR" sz="2800" b="1" dirty="0"/>
              <a:t> </a:t>
            </a:r>
            <a:r>
              <a:rPr lang="fa-IR" sz="2800" b="1" dirty="0" err="1"/>
              <a:t>receives</a:t>
            </a:r>
            <a:r>
              <a:rPr lang="fa-IR" sz="2800" b="1" dirty="0"/>
              <a:t> </a:t>
            </a:r>
            <a:r>
              <a:rPr lang="fa-IR" sz="2800" b="1" dirty="0" err="1"/>
              <a:t>and</a:t>
            </a:r>
            <a:r>
              <a:rPr lang="fa-IR" sz="2800" b="1" dirty="0"/>
              <a:t> </a:t>
            </a:r>
            <a:r>
              <a:rPr lang="fa-IR" sz="2800" b="1" dirty="0" err="1"/>
              <a:t>pays</a:t>
            </a:r>
            <a:r>
              <a:rPr lang="fa-IR" sz="2800" b="1" dirty="0"/>
              <a:t> </a:t>
            </a:r>
            <a:r>
              <a:rPr lang="fa-IR" sz="2800" b="1" dirty="0" err="1"/>
              <a:t>for</a:t>
            </a:r>
            <a:r>
              <a:rPr lang="fa-IR" sz="2800" b="1" dirty="0"/>
              <a:t> </a:t>
            </a:r>
            <a:r>
              <a:rPr lang="fa-IR" sz="2800" b="1" dirty="0" err="1"/>
              <a:t>an</a:t>
            </a:r>
            <a:r>
              <a:rPr lang="fa-IR" sz="2800" b="1" dirty="0"/>
              <a:t> </a:t>
            </a:r>
            <a:r>
              <a:rPr lang="fa-IR" sz="2800" b="1" dirty="0" err="1"/>
              <a:t>office</a:t>
            </a:r>
            <a:r>
              <a:rPr lang="fa-IR" sz="2800" b="1" dirty="0"/>
              <a:t> </a:t>
            </a:r>
            <a:r>
              <a:rPr lang="fa-IR" sz="2800" b="1" dirty="0" err="1"/>
              <a:t>desk</a:t>
            </a:r>
            <a:r>
              <a:rPr lang="fa-IR" sz="2800" b="1" dirty="0"/>
              <a:t>.</a:t>
            </a:r>
          </a:p>
        </p:txBody>
      </p:sp>
    </p:spTree>
    <p:extLst>
      <p:ext uri="{BB962C8B-B14F-4D97-AF65-F5344CB8AC3E}">
        <p14:creationId xmlns:p14="http://schemas.microsoft.com/office/powerpoint/2010/main" val="1089804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0DF3FCA-F0D3-B307-A929-0654224F9471}"/>
              </a:ext>
            </a:extLst>
          </p:cNvPr>
          <p:cNvSpPr>
            <a:spLocks noGrp="1"/>
          </p:cNvSpPr>
          <p:nvPr>
            <p:ph type="title"/>
          </p:nvPr>
        </p:nvSpPr>
        <p:spPr/>
        <p:txBody>
          <a:bodyPr/>
          <a:lstStyle/>
          <a:p>
            <a:endParaRPr lang="fa-IR"/>
          </a:p>
        </p:txBody>
      </p:sp>
      <p:sp>
        <p:nvSpPr>
          <p:cNvPr id="3" name="نگهدارنده مکان محتوا 2">
            <a:extLst>
              <a:ext uri="{FF2B5EF4-FFF2-40B4-BE49-F238E27FC236}">
                <a16:creationId xmlns:a16="http://schemas.microsoft.com/office/drawing/2014/main" id="{966972AB-71E0-2A62-5A08-221447B4E068}"/>
              </a:ext>
            </a:extLst>
          </p:cNvPr>
          <p:cNvSpPr>
            <a:spLocks noGrp="1"/>
          </p:cNvSpPr>
          <p:nvPr>
            <p:ph idx="1"/>
          </p:nvPr>
        </p:nvSpPr>
        <p:spPr/>
        <p:txBody>
          <a:bodyPr>
            <a:normAutofit/>
          </a:bodyPr>
          <a:lstStyle/>
          <a:p>
            <a:r>
              <a:rPr lang="fa-IR" sz="2800" b="1" dirty="0"/>
              <a:t>مسأله شناسایی اشاره به سختی تعیین زمان ثبت یک معامله تجاری </a:t>
            </a:r>
            <a:r>
              <a:rPr lang="fa-IR" sz="2800" b="1" dirty="0" err="1"/>
              <a:t>دارد.اغلب</a:t>
            </a:r>
            <a:r>
              <a:rPr lang="fa-IR" sz="2800" b="1" dirty="0"/>
              <a:t> حقایق یک موقعیت شناخته شده </a:t>
            </a:r>
            <a:r>
              <a:rPr lang="fa-IR" sz="2800" b="1" dirty="0" err="1"/>
              <a:t>اند</a:t>
            </a:r>
            <a:r>
              <a:rPr lang="fa-IR" sz="2800" b="1" dirty="0"/>
              <a:t> اما درباره ی زمان ثبت یک رویداد اختلاف نظر وجود </a:t>
            </a:r>
            <a:r>
              <a:rPr lang="fa-IR" sz="2800" b="1" dirty="0" err="1"/>
              <a:t>دارد.برای</a:t>
            </a:r>
            <a:r>
              <a:rPr lang="fa-IR" sz="2800" b="1" dirty="0"/>
              <a:t> مثال فرض کنید که یک شرکت یک میز اداری سفارش داده ،دریافت کرده و وجه آن را پرداخت نماید.</a:t>
            </a:r>
          </a:p>
        </p:txBody>
      </p:sp>
    </p:spTree>
    <p:extLst>
      <p:ext uri="{BB962C8B-B14F-4D97-AF65-F5344CB8AC3E}">
        <p14:creationId xmlns:p14="http://schemas.microsoft.com/office/powerpoint/2010/main" val="107707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18A2167-246A-BB05-556C-E5529E1A1A3B}"/>
              </a:ext>
            </a:extLst>
          </p:cNvPr>
          <p:cNvSpPr>
            <a:spLocks noGrp="1"/>
          </p:cNvSpPr>
          <p:nvPr>
            <p:ph type="title"/>
          </p:nvPr>
        </p:nvSpPr>
        <p:spPr/>
        <p:txBody>
          <a:bodyPr/>
          <a:lstStyle/>
          <a:p>
            <a:pPr rtl="0"/>
            <a:r>
              <a:rPr lang="fa-IR" dirty="0" err="1"/>
              <a:t>The</a:t>
            </a:r>
            <a:r>
              <a:rPr lang="fa-IR" dirty="0"/>
              <a:t> </a:t>
            </a:r>
            <a:r>
              <a:rPr lang="fa-IR" dirty="0" err="1"/>
              <a:t>valuation</a:t>
            </a:r>
            <a:r>
              <a:rPr lang="fa-IR" dirty="0"/>
              <a:t> </a:t>
            </a:r>
            <a:r>
              <a:rPr lang="fa-IR" dirty="0" err="1"/>
              <a:t>issue</a:t>
            </a:r>
            <a:br>
              <a:rPr lang="fa-IR" dirty="0"/>
            </a:br>
            <a:r>
              <a:rPr lang="fa-IR" dirty="0"/>
              <a:t>مسأله ارزشیابی                                                                        </a:t>
            </a:r>
          </a:p>
        </p:txBody>
      </p:sp>
      <p:sp>
        <p:nvSpPr>
          <p:cNvPr id="3" name="نگهدارنده مکان محتوا 2">
            <a:extLst>
              <a:ext uri="{FF2B5EF4-FFF2-40B4-BE49-F238E27FC236}">
                <a16:creationId xmlns:a16="http://schemas.microsoft.com/office/drawing/2014/main" id="{4E6EBE61-5629-4F14-7819-B075280D891A}"/>
              </a:ext>
            </a:extLst>
          </p:cNvPr>
          <p:cNvSpPr>
            <a:spLocks noGrp="1"/>
          </p:cNvSpPr>
          <p:nvPr>
            <p:ph idx="1"/>
          </p:nvPr>
        </p:nvSpPr>
        <p:spPr>
          <a:xfrm>
            <a:off x="603045" y="2078183"/>
            <a:ext cx="11166764" cy="4304804"/>
          </a:xfrm>
        </p:spPr>
        <p:txBody>
          <a:bodyPr>
            <a:normAutofit lnSpcReduction="10000"/>
          </a:bodyPr>
          <a:lstStyle/>
          <a:p>
            <a:pPr algn="l" rtl="0"/>
            <a:r>
              <a:rPr lang="fa-IR" sz="2800" b="1" dirty="0" err="1"/>
              <a:t>The</a:t>
            </a:r>
            <a:r>
              <a:rPr lang="fa-IR" sz="2800" b="1" dirty="0"/>
              <a:t> </a:t>
            </a:r>
            <a:r>
              <a:rPr lang="fa-IR" sz="2800" b="1" dirty="0" err="1"/>
              <a:t>valuation</a:t>
            </a:r>
            <a:r>
              <a:rPr lang="fa-IR" sz="2800" b="1" dirty="0"/>
              <a:t> </a:t>
            </a:r>
            <a:r>
              <a:rPr lang="fa-IR" sz="2800" b="1" dirty="0" err="1"/>
              <a:t>issue</a:t>
            </a:r>
            <a:r>
              <a:rPr lang="fa-IR" sz="2800" b="1" dirty="0"/>
              <a:t> </a:t>
            </a:r>
            <a:r>
              <a:rPr lang="fa-IR" sz="2800" b="1" dirty="0" err="1"/>
              <a:t>focuses</a:t>
            </a:r>
            <a:r>
              <a:rPr lang="fa-IR" sz="2800" b="1" dirty="0"/>
              <a:t> </a:t>
            </a:r>
            <a:r>
              <a:rPr lang="fa-IR" sz="2800" b="1" dirty="0" err="1"/>
              <a:t>on</a:t>
            </a:r>
            <a:r>
              <a:rPr lang="fa-IR" sz="2800" b="1" dirty="0"/>
              <a:t> </a:t>
            </a:r>
            <a:r>
              <a:rPr lang="fa-IR" sz="2800" b="1" dirty="0" err="1"/>
              <a:t>assigning</a:t>
            </a:r>
            <a:r>
              <a:rPr lang="fa-IR" sz="2800" b="1" dirty="0"/>
              <a:t> a </a:t>
            </a:r>
            <a:r>
              <a:rPr lang="fa-IR" sz="2800" b="1" dirty="0" err="1"/>
              <a:t>monetary</a:t>
            </a:r>
            <a:r>
              <a:rPr lang="fa-IR" sz="2800" b="1" dirty="0"/>
              <a:t> </a:t>
            </a:r>
            <a:r>
              <a:rPr lang="fa-IR" sz="2800" b="1" dirty="0" err="1"/>
              <a:t>value</a:t>
            </a:r>
            <a:r>
              <a:rPr lang="fa-IR" sz="2800" b="1" dirty="0"/>
              <a:t> </a:t>
            </a:r>
            <a:r>
              <a:rPr lang="fa-IR" sz="2800" b="1" dirty="0" err="1"/>
              <a:t>to</a:t>
            </a:r>
            <a:r>
              <a:rPr lang="fa-IR" sz="2800" b="1" dirty="0"/>
              <a:t> a </a:t>
            </a:r>
            <a:r>
              <a:rPr lang="fa-IR" sz="2800" b="1" dirty="0" err="1"/>
              <a:t>business</a:t>
            </a:r>
            <a:r>
              <a:rPr lang="fa-IR" sz="2800" b="1" dirty="0"/>
              <a:t> </a:t>
            </a:r>
            <a:r>
              <a:rPr lang="fa-IR" sz="2800" b="1" dirty="0" err="1"/>
              <a:t>transaction</a:t>
            </a:r>
            <a:r>
              <a:rPr lang="fa-IR" sz="2800" b="1" dirty="0"/>
              <a:t>. GAAP </a:t>
            </a:r>
            <a:r>
              <a:rPr lang="fa-IR" sz="2800" b="1" dirty="0" err="1"/>
              <a:t>state</a:t>
            </a:r>
            <a:r>
              <a:rPr lang="fa-IR" sz="2800" b="1" dirty="0"/>
              <a:t> </a:t>
            </a:r>
            <a:r>
              <a:rPr lang="fa-IR" sz="2800" b="1" dirty="0" err="1"/>
              <a:t>that</a:t>
            </a:r>
            <a:r>
              <a:rPr lang="fa-IR" sz="2800" b="1" dirty="0"/>
              <a:t> </a:t>
            </a:r>
            <a:r>
              <a:rPr lang="fa-IR" sz="2800" b="1" dirty="0" err="1"/>
              <a:t>the</a:t>
            </a:r>
            <a:r>
              <a:rPr lang="fa-IR" sz="2800" b="1" dirty="0"/>
              <a:t> </a:t>
            </a:r>
            <a:r>
              <a:rPr lang="fa-IR" sz="2800" b="1" dirty="0" err="1"/>
              <a:t>appropriate</a:t>
            </a:r>
            <a:r>
              <a:rPr lang="fa-IR" sz="2800" b="1" dirty="0"/>
              <a:t> </a:t>
            </a:r>
            <a:r>
              <a:rPr lang="fa-IR" sz="2800" b="1" dirty="0" err="1"/>
              <a:t>value</a:t>
            </a:r>
            <a:r>
              <a:rPr lang="fa-IR" sz="2800" b="1" dirty="0"/>
              <a:t> </a:t>
            </a:r>
            <a:r>
              <a:rPr lang="fa-IR" sz="2800" b="1" dirty="0" err="1"/>
              <a:t>to</a:t>
            </a:r>
            <a:r>
              <a:rPr lang="fa-IR" sz="2800" b="1" dirty="0"/>
              <a:t> </a:t>
            </a:r>
            <a:r>
              <a:rPr lang="fa-IR" sz="2800" b="1" dirty="0" err="1"/>
              <a:t>assing</a:t>
            </a:r>
            <a:r>
              <a:rPr lang="fa-IR" sz="2800" b="1" dirty="0"/>
              <a:t> </a:t>
            </a:r>
            <a:r>
              <a:rPr lang="fa-IR" sz="2800" b="1" dirty="0" err="1"/>
              <a:t>to</a:t>
            </a:r>
            <a:r>
              <a:rPr lang="fa-IR" sz="2800" b="1" dirty="0"/>
              <a:t> </a:t>
            </a:r>
            <a:r>
              <a:rPr lang="fa-IR" sz="2800" b="1" dirty="0" err="1"/>
              <a:t>all</a:t>
            </a:r>
            <a:r>
              <a:rPr lang="fa-IR" sz="2800" b="1" dirty="0"/>
              <a:t> </a:t>
            </a:r>
            <a:r>
              <a:rPr lang="fa-IR" sz="2800" b="1" dirty="0" err="1"/>
              <a:t>business</a:t>
            </a:r>
            <a:r>
              <a:rPr lang="fa-IR" sz="2800" b="1" dirty="0"/>
              <a:t> </a:t>
            </a:r>
            <a:r>
              <a:rPr lang="fa-IR" sz="2800" b="1" dirty="0" err="1"/>
              <a:t>transactions</a:t>
            </a:r>
            <a:r>
              <a:rPr lang="fa-IR" sz="2800" b="1" dirty="0"/>
              <a:t>_ </a:t>
            </a:r>
            <a:r>
              <a:rPr lang="fa-IR" sz="2800" b="1" dirty="0" err="1"/>
              <a:t>and</a:t>
            </a:r>
            <a:r>
              <a:rPr lang="fa-IR" sz="2800" b="1" dirty="0"/>
              <a:t> </a:t>
            </a:r>
            <a:r>
              <a:rPr lang="fa-IR" sz="2800" b="1" dirty="0" err="1"/>
              <a:t>therefore</a:t>
            </a:r>
            <a:r>
              <a:rPr lang="fa-IR" sz="2800" b="1" dirty="0"/>
              <a:t> </a:t>
            </a:r>
            <a:r>
              <a:rPr lang="fa-IR" sz="2800" b="1" dirty="0" err="1"/>
              <a:t>to</a:t>
            </a:r>
            <a:r>
              <a:rPr lang="fa-IR" sz="2800" b="1" dirty="0"/>
              <a:t> </a:t>
            </a:r>
            <a:r>
              <a:rPr lang="fa-IR" sz="2800" b="1" dirty="0" err="1"/>
              <a:t>all</a:t>
            </a:r>
            <a:r>
              <a:rPr lang="fa-IR" sz="2800" b="1" dirty="0"/>
              <a:t> </a:t>
            </a:r>
            <a:r>
              <a:rPr lang="fa-IR" sz="2800" b="1" dirty="0" err="1"/>
              <a:t>assets</a:t>
            </a:r>
            <a:r>
              <a:rPr lang="fa-IR" sz="2800" b="1" dirty="0"/>
              <a:t>. </a:t>
            </a:r>
            <a:r>
              <a:rPr lang="en-US" sz="2800" b="1" dirty="0"/>
              <a:t>A</a:t>
            </a:r>
            <a:r>
              <a:rPr lang="fa-IR" sz="2800" b="1" dirty="0" err="1"/>
              <a:t>nd</a:t>
            </a:r>
            <a:r>
              <a:rPr lang="fa-IR" sz="2800" b="1" dirty="0"/>
              <a:t> </a:t>
            </a:r>
            <a:r>
              <a:rPr lang="fa-IR" sz="2800" b="1" dirty="0" err="1"/>
              <a:t>components</a:t>
            </a:r>
            <a:r>
              <a:rPr lang="fa-IR" sz="2800" b="1" dirty="0"/>
              <a:t> </a:t>
            </a:r>
            <a:r>
              <a:rPr lang="fa-IR" sz="2800" b="1" dirty="0" err="1"/>
              <a:t>of</a:t>
            </a:r>
            <a:r>
              <a:rPr lang="fa-IR" sz="2800" b="1" dirty="0"/>
              <a:t> </a:t>
            </a:r>
            <a:r>
              <a:rPr lang="fa-IR" sz="2800" b="1" dirty="0" err="1"/>
              <a:t>owner’s</a:t>
            </a:r>
            <a:r>
              <a:rPr lang="fa-IR" sz="2800" b="1" dirty="0"/>
              <a:t> </a:t>
            </a:r>
            <a:r>
              <a:rPr lang="fa-IR" sz="2800" b="1" dirty="0" err="1"/>
              <a:t>equity</a:t>
            </a:r>
            <a:r>
              <a:rPr lang="fa-IR" sz="2800" b="1" dirty="0"/>
              <a:t> . </a:t>
            </a:r>
            <a:r>
              <a:rPr lang="en-US" sz="2800" b="1" dirty="0"/>
              <a:t>I</a:t>
            </a:r>
            <a:r>
              <a:rPr lang="fa-IR" sz="2800" b="1" dirty="0" err="1"/>
              <a:t>ncluding</a:t>
            </a:r>
            <a:r>
              <a:rPr lang="fa-IR" sz="2800" b="1" dirty="0"/>
              <a:t> </a:t>
            </a:r>
            <a:r>
              <a:rPr lang="fa-IR" sz="2800" b="1" dirty="0" err="1"/>
              <a:t>revenue</a:t>
            </a:r>
            <a:r>
              <a:rPr lang="fa-IR" sz="2800" b="1" dirty="0"/>
              <a:t> </a:t>
            </a:r>
            <a:r>
              <a:rPr lang="fa-IR" sz="2800" b="1" dirty="0" err="1"/>
              <a:t>and</a:t>
            </a:r>
            <a:r>
              <a:rPr lang="fa-IR" sz="2800" b="1" dirty="0"/>
              <a:t> </a:t>
            </a:r>
            <a:r>
              <a:rPr lang="fa-IR" sz="2800" b="1" dirty="0" err="1"/>
              <a:t>expenses</a:t>
            </a:r>
            <a:r>
              <a:rPr lang="fa-IR" sz="2800" b="1" dirty="0"/>
              <a:t>, </a:t>
            </a:r>
            <a:r>
              <a:rPr lang="fa-IR" sz="2800" b="1" dirty="0" err="1"/>
              <a:t>acquired</a:t>
            </a:r>
            <a:r>
              <a:rPr lang="fa-IR" sz="2800" b="1" dirty="0"/>
              <a:t> </a:t>
            </a:r>
            <a:r>
              <a:rPr lang="fa-IR" sz="2800" b="1" dirty="0" err="1"/>
              <a:t>by</a:t>
            </a:r>
            <a:r>
              <a:rPr lang="fa-IR" sz="2800" b="1" dirty="0"/>
              <a:t> a </a:t>
            </a:r>
            <a:r>
              <a:rPr lang="fa-IR" sz="2800" b="1" dirty="0" err="1"/>
              <a:t>business</a:t>
            </a:r>
            <a:r>
              <a:rPr lang="fa-IR" sz="2800" b="1" dirty="0"/>
              <a:t>_ </a:t>
            </a:r>
            <a:r>
              <a:rPr lang="fa-IR" sz="2800" b="1" dirty="0" err="1"/>
              <a:t>is</a:t>
            </a:r>
            <a:r>
              <a:rPr lang="fa-IR" sz="2800" b="1" dirty="0"/>
              <a:t> </a:t>
            </a:r>
            <a:r>
              <a:rPr lang="fa-IR" sz="2800" b="1" dirty="0" err="1"/>
              <a:t>the</a:t>
            </a:r>
            <a:r>
              <a:rPr lang="fa-IR" sz="2800" b="1" dirty="0"/>
              <a:t> </a:t>
            </a:r>
            <a:r>
              <a:rPr lang="fa-IR" sz="2800" b="1" dirty="0" err="1"/>
              <a:t>original</a:t>
            </a:r>
            <a:r>
              <a:rPr lang="fa-IR" sz="2800" b="1" dirty="0"/>
              <a:t> </a:t>
            </a:r>
            <a:r>
              <a:rPr lang="fa-IR" sz="2800" b="1" dirty="0" err="1"/>
              <a:t>cost</a:t>
            </a:r>
            <a:r>
              <a:rPr lang="fa-IR" sz="2800" b="1" dirty="0"/>
              <a:t> )</a:t>
            </a:r>
            <a:r>
              <a:rPr lang="fa-IR" sz="2800" b="1" dirty="0" err="1"/>
              <a:t>often</a:t>
            </a:r>
            <a:r>
              <a:rPr lang="fa-IR" sz="2800" b="1" dirty="0"/>
              <a:t> </a:t>
            </a:r>
            <a:r>
              <a:rPr lang="fa-IR" sz="2800" b="1" dirty="0" err="1"/>
              <a:t>called</a:t>
            </a:r>
            <a:r>
              <a:rPr lang="fa-IR" sz="2800" b="1" dirty="0"/>
              <a:t> </a:t>
            </a:r>
            <a:r>
              <a:rPr lang="fa-IR" sz="2800" b="1" dirty="0" err="1"/>
              <a:t>historical</a:t>
            </a:r>
            <a:r>
              <a:rPr lang="fa-IR" sz="2800" b="1" dirty="0"/>
              <a:t> </a:t>
            </a:r>
            <a:r>
              <a:rPr lang="fa-IR" sz="2800" b="1" dirty="0" err="1"/>
              <a:t>cost</a:t>
            </a:r>
            <a:r>
              <a:rPr lang="fa-IR" sz="2800" b="1" dirty="0"/>
              <a:t>.(</a:t>
            </a:r>
            <a:r>
              <a:rPr lang="fa-IR" sz="2800" b="1" dirty="0" err="1"/>
              <a:t>Cost</a:t>
            </a:r>
            <a:r>
              <a:rPr lang="fa-IR" sz="2800" b="1" dirty="0"/>
              <a:t> </a:t>
            </a:r>
            <a:r>
              <a:rPr lang="fa-IR" sz="2800" b="1" dirty="0" err="1"/>
              <a:t>is</a:t>
            </a:r>
            <a:r>
              <a:rPr lang="fa-IR" sz="2800" b="1" dirty="0"/>
              <a:t> </a:t>
            </a:r>
            <a:r>
              <a:rPr lang="fa-IR" sz="2800" b="1" dirty="0" err="1"/>
              <a:t>defined</a:t>
            </a:r>
            <a:r>
              <a:rPr lang="fa-IR" sz="2800" b="1" dirty="0"/>
              <a:t> </a:t>
            </a:r>
            <a:r>
              <a:rPr lang="fa-IR" sz="2800" b="1" dirty="0" err="1"/>
              <a:t>here</a:t>
            </a:r>
            <a:r>
              <a:rPr lang="fa-IR" sz="2800" b="1" dirty="0"/>
              <a:t> </a:t>
            </a:r>
            <a:r>
              <a:rPr lang="fa-IR" sz="2800" b="1" dirty="0" err="1"/>
              <a:t>as</a:t>
            </a:r>
            <a:r>
              <a:rPr lang="fa-IR" sz="2800" b="1" dirty="0"/>
              <a:t> </a:t>
            </a:r>
            <a:r>
              <a:rPr lang="fa-IR" sz="2800" b="1" dirty="0" err="1"/>
              <a:t>the</a:t>
            </a:r>
            <a:r>
              <a:rPr lang="fa-IR" sz="2800" b="1" dirty="0"/>
              <a:t> </a:t>
            </a:r>
            <a:r>
              <a:rPr lang="fa-IR" sz="2800" b="1" dirty="0" err="1"/>
              <a:t>exchange</a:t>
            </a:r>
            <a:r>
              <a:rPr lang="fa-IR" sz="2800" b="1" dirty="0"/>
              <a:t> </a:t>
            </a:r>
            <a:r>
              <a:rPr lang="fa-IR" sz="2800" b="1" dirty="0" err="1"/>
              <a:t>price</a:t>
            </a:r>
            <a:r>
              <a:rPr lang="fa-IR" sz="2800" b="1" dirty="0"/>
              <a:t> </a:t>
            </a:r>
            <a:r>
              <a:rPr lang="fa-IR" sz="2800" b="1" dirty="0" err="1"/>
              <a:t>associated</a:t>
            </a:r>
            <a:r>
              <a:rPr lang="fa-IR" sz="2800" b="1" dirty="0"/>
              <a:t> </a:t>
            </a:r>
            <a:r>
              <a:rPr lang="fa-IR" sz="2800" b="1" dirty="0" err="1"/>
              <a:t>with</a:t>
            </a:r>
            <a:r>
              <a:rPr lang="fa-IR" sz="2800" b="1" dirty="0"/>
              <a:t> a </a:t>
            </a:r>
            <a:r>
              <a:rPr lang="fa-IR" sz="2800" b="1" dirty="0" err="1"/>
              <a:t>business</a:t>
            </a:r>
            <a:r>
              <a:rPr lang="fa-IR" sz="2800" b="1" dirty="0"/>
              <a:t> </a:t>
            </a:r>
            <a:r>
              <a:rPr lang="fa-IR" sz="2800" b="1" dirty="0" err="1"/>
              <a:t>transaction</a:t>
            </a:r>
            <a:r>
              <a:rPr lang="fa-IR" sz="2800" b="1" dirty="0"/>
              <a:t> </a:t>
            </a:r>
            <a:r>
              <a:rPr lang="fa-IR" sz="2800" b="1" dirty="0" err="1"/>
              <a:t>at</a:t>
            </a:r>
            <a:r>
              <a:rPr lang="fa-IR" sz="2800" b="1" dirty="0"/>
              <a:t> </a:t>
            </a:r>
            <a:r>
              <a:rPr lang="fa-IR" sz="2800" b="1" dirty="0" err="1"/>
              <a:t>the</a:t>
            </a:r>
            <a:r>
              <a:rPr lang="fa-IR" sz="2800" b="1" dirty="0"/>
              <a:t> </a:t>
            </a:r>
            <a:r>
              <a:rPr lang="fa-IR" sz="2800" b="1" dirty="0" err="1"/>
              <a:t>point</a:t>
            </a:r>
            <a:r>
              <a:rPr lang="fa-IR" sz="2800" b="1" dirty="0"/>
              <a:t> </a:t>
            </a:r>
            <a:r>
              <a:rPr lang="fa-IR" sz="2800" b="1" dirty="0" err="1"/>
              <a:t>of</a:t>
            </a:r>
            <a:r>
              <a:rPr lang="fa-IR" sz="2800" b="1" dirty="0"/>
              <a:t> </a:t>
            </a:r>
            <a:r>
              <a:rPr lang="fa-IR" sz="2800" b="1" dirty="0" err="1"/>
              <a:t>recognition</a:t>
            </a:r>
            <a:r>
              <a:rPr lang="fa-IR" sz="2800" b="1" dirty="0"/>
              <a:t>. </a:t>
            </a:r>
            <a:r>
              <a:rPr lang="fa-IR" sz="2800" b="1" dirty="0" err="1"/>
              <a:t>According</a:t>
            </a:r>
            <a:r>
              <a:rPr lang="fa-IR" sz="2800" b="1" dirty="0"/>
              <a:t> </a:t>
            </a:r>
            <a:r>
              <a:rPr lang="fa-IR" sz="2800" b="1" dirty="0" err="1"/>
              <a:t>to</a:t>
            </a:r>
            <a:r>
              <a:rPr lang="fa-IR" sz="2800" b="1" dirty="0"/>
              <a:t> </a:t>
            </a:r>
            <a:r>
              <a:rPr lang="fa-IR" sz="2800" b="1" dirty="0" err="1"/>
              <a:t>this</a:t>
            </a:r>
            <a:r>
              <a:rPr lang="fa-IR" sz="2800" b="1" dirty="0"/>
              <a:t> </a:t>
            </a:r>
            <a:r>
              <a:rPr lang="fa-IR" sz="2800" b="1" dirty="0" err="1"/>
              <a:t>guideline</a:t>
            </a:r>
            <a:r>
              <a:rPr lang="fa-IR" sz="2800" b="1" dirty="0"/>
              <a:t>, </a:t>
            </a:r>
            <a:r>
              <a:rPr lang="fa-IR" sz="2800" b="1" dirty="0" err="1"/>
              <a:t>the</a:t>
            </a:r>
            <a:r>
              <a:rPr lang="fa-IR" sz="2800" b="1" dirty="0"/>
              <a:t> </a:t>
            </a:r>
            <a:r>
              <a:rPr lang="fa-IR" sz="2800" b="1" dirty="0" err="1"/>
              <a:t>purpose</a:t>
            </a:r>
            <a:r>
              <a:rPr lang="fa-IR" sz="2800" b="1" dirty="0"/>
              <a:t> </a:t>
            </a:r>
            <a:r>
              <a:rPr lang="fa-IR" sz="2800" b="1" dirty="0" err="1"/>
              <a:t>of</a:t>
            </a:r>
            <a:r>
              <a:rPr lang="fa-IR" sz="2800" b="1" dirty="0"/>
              <a:t> </a:t>
            </a:r>
            <a:r>
              <a:rPr lang="fa-IR" sz="2800" b="1" dirty="0" err="1"/>
              <a:t>accounting</a:t>
            </a:r>
            <a:r>
              <a:rPr lang="fa-IR" sz="2800" b="1" dirty="0"/>
              <a:t> </a:t>
            </a:r>
            <a:r>
              <a:rPr lang="fa-IR" sz="2800" b="1" dirty="0" err="1"/>
              <a:t>is</a:t>
            </a:r>
            <a:r>
              <a:rPr lang="fa-IR" sz="2800" b="1" dirty="0"/>
              <a:t> </a:t>
            </a:r>
            <a:r>
              <a:rPr lang="fa-IR" sz="2800" b="1" dirty="0" err="1"/>
              <a:t>not</a:t>
            </a:r>
            <a:r>
              <a:rPr lang="fa-IR" sz="2800" b="1" dirty="0"/>
              <a:t> </a:t>
            </a:r>
            <a:r>
              <a:rPr lang="fa-IR" sz="2800" b="1" dirty="0" err="1"/>
              <a:t>to</a:t>
            </a:r>
            <a:r>
              <a:rPr lang="fa-IR" sz="2800" b="1" dirty="0"/>
              <a:t> </a:t>
            </a:r>
            <a:r>
              <a:rPr lang="fa-IR" sz="2800" b="1" dirty="0" err="1"/>
              <a:t>account</a:t>
            </a:r>
            <a:r>
              <a:rPr lang="fa-IR" sz="2800" b="1" dirty="0"/>
              <a:t> </a:t>
            </a:r>
            <a:r>
              <a:rPr lang="fa-IR" sz="2800" b="1" dirty="0" err="1"/>
              <a:t>for</a:t>
            </a:r>
            <a:r>
              <a:rPr lang="fa-IR" sz="2800" b="1" dirty="0"/>
              <a:t> </a:t>
            </a:r>
            <a:r>
              <a:rPr lang="fa-IR" sz="2800" b="1" dirty="0" err="1"/>
              <a:t>value</a:t>
            </a:r>
            <a:r>
              <a:rPr lang="fa-IR" sz="2800" b="1" dirty="0"/>
              <a:t> </a:t>
            </a:r>
            <a:r>
              <a:rPr lang="fa-IR" sz="2800" b="1" dirty="0" err="1"/>
              <a:t>in</a:t>
            </a:r>
            <a:r>
              <a:rPr lang="fa-IR" sz="2800" b="1" dirty="0"/>
              <a:t> </a:t>
            </a:r>
            <a:r>
              <a:rPr lang="fa-IR" sz="2800" b="1" dirty="0" err="1"/>
              <a:t>terms</a:t>
            </a:r>
            <a:r>
              <a:rPr lang="fa-IR" sz="2800" b="1" dirty="0"/>
              <a:t> </a:t>
            </a:r>
            <a:r>
              <a:rPr lang="fa-IR" sz="2800" b="1" dirty="0" err="1"/>
              <a:t>of</a:t>
            </a:r>
            <a:r>
              <a:rPr lang="fa-IR" sz="2800" b="1" dirty="0"/>
              <a:t> </a:t>
            </a:r>
            <a:r>
              <a:rPr lang="fa-IR" sz="2800" b="1" dirty="0" err="1"/>
              <a:t>worth</a:t>
            </a:r>
            <a:r>
              <a:rPr lang="fa-IR" sz="2800" b="1" dirty="0"/>
              <a:t>.</a:t>
            </a:r>
          </a:p>
        </p:txBody>
      </p:sp>
    </p:spTree>
    <p:extLst>
      <p:ext uri="{BB962C8B-B14F-4D97-AF65-F5344CB8AC3E}">
        <p14:creationId xmlns:p14="http://schemas.microsoft.com/office/powerpoint/2010/main" val="1373660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A22C22C9-A8E8-1B3B-FEE3-2421B8563C06}"/>
              </a:ext>
            </a:extLst>
          </p:cNvPr>
          <p:cNvSpPr>
            <a:spLocks noGrp="1"/>
          </p:cNvSpPr>
          <p:nvPr>
            <p:ph idx="1"/>
          </p:nvPr>
        </p:nvSpPr>
        <p:spPr>
          <a:xfrm>
            <a:off x="1451579" y="0"/>
            <a:ext cx="9603275" cy="6048994"/>
          </a:xfrm>
        </p:spPr>
        <p:txBody>
          <a:bodyPr>
            <a:normAutofit/>
          </a:bodyPr>
          <a:lstStyle/>
          <a:p>
            <a:pPr marL="0" indent="0" algn="l" rtl="0">
              <a:buNone/>
            </a:pPr>
            <a:r>
              <a:rPr lang="fa-IR" sz="2800" b="1" dirty="0" err="1"/>
              <a:t>Which</a:t>
            </a:r>
            <a:r>
              <a:rPr lang="fa-IR" sz="2800" b="1" dirty="0"/>
              <a:t> </a:t>
            </a:r>
            <a:r>
              <a:rPr lang="fa-IR" sz="2800" b="1" dirty="0" err="1"/>
              <a:t>can</a:t>
            </a:r>
            <a:r>
              <a:rPr lang="fa-IR" sz="2800" b="1" dirty="0"/>
              <a:t> </a:t>
            </a:r>
            <a:r>
              <a:rPr lang="fa-IR" sz="2800" b="1" dirty="0" err="1"/>
              <a:t>change</a:t>
            </a:r>
            <a:r>
              <a:rPr lang="fa-IR" sz="2800" b="1" dirty="0"/>
              <a:t> </a:t>
            </a:r>
            <a:r>
              <a:rPr lang="fa-IR" sz="2800" b="1" dirty="0" err="1"/>
              <a:t>after</a:t>
            </a:r>
            <a:r>
              <a:rPr lang="fa-IR" sz="2800" b="1" dirty="0"/>
              <a:t> a </a:t>
            </a:r>
            <a:r>
              <a:rPr lang="fa-IR" sz="2800" b="1" dirty="0" err="1"/>
              <a:t>transaction</a:t>
            </a:r>
            <a:r>
              <a:rPr lang="fa-IR" sz="2800" b="1" dirty="0"/>
              <a:t> </a:t>
            </a:r>
            <a:r>
              <a:rPr lang="fa-IR" sz="2800" b="1" dirty="0" err="1"/>
              <a:t>occurs</a:t>
            </a:r>
            <a:r>
              <a:rPr lang="fa-IR" sz="2800" b="1" dirty="0"/>
              <a:t>, </a:t>
            </a:r>
            <a:r>
              <a:rPr lang="fa-IR" sz="2800" b="1" dirty="0" err="1"/>
              <a:t>but</a:t>
            </a:r>
            <a:r>
              <a:rPr lang="fa-IR" sz="2800" b="1" dirty="0"/>
              <a:t> </a:t>
            </a:r>
            <a:r>
              <a:rPr lang="fa-IR" sz="2800" b="1" dirty="0" err="1"/>
              <a:t>to</a:t>
            </a:r>
            <a:r>
              <a:rPr lang="fa-IR" sz="2800" b="1" dirty="0"/>
              <a:t> </a:t>
            </a:r>
            <a:r>
              <a:rPr lang="fa-IR" sz="2800" b="1" dirty="0" err="1"/>
              <a:t>account</a:t>
            </a:r>
            <a:r>
              <a:rPr lang="fa-IR" sz="2800" b="1" dirty="0"/>
              <a:t> </a:t>
            </a:r>
            <a:r>
              <a:rPr lang="fa-IR" sz="2800" b="1" dirty="0" err="1"/>
              <a:t>for</a:t>
            </a:r>
            <a:r>
              <a:rPr lang="fa-IR" sz="2800" b="1" dirty="0"/>
              <a:t> </a:t>
            </a:r>
            <a:r>
              <a:rPr lang="fa-IR" sz="2800" b="1" dirty="0" err="1"/>
              <a:t>value</a:t>
            </a:r>
            <a:r>
              <a:rPr lang="fa-IR" sz="2800" b="1" dirty="0"/>
              <a:t> </a:t>
            </a:r>
            <a:r>
              <a:rPr lang="fa-IR" sz="2800" b="1" dirty="0" err="1"/>
              <a:t>in</a:t>
            </a:r>
            <a:r>
              <a:rPr lang="fa-IR" sz="2800" b="1" dirty="0"/>
              <a:t> </a:t>
            </a:r>
            <a:r>
              <a:rPr lang="fa-IR" sz="2800" b="1" dirty="0" err="1"/>
              <a:t>terms</a:t>
            </a:r>
            <a:r>
              <a:rPr lang="fa-IR" sz="2800" b="1" dirty="0"/>
              <a:t> </a:t>
            </a:r>
            <a:r>
              <a:rPr lang="fa-IR" sz="2800" b="1" dirty="0" err="1"/>
              <a:t>of</a:t>
            </a:r>
            <a:r>
              <a:rPr lang="fa-IR" sz="2800" b="1" dirty="0"/>
              <a:t> </a:t>
            </a:r>
            <a:r>
              <a:rPr lang="fa-IR" sz="2800" b="1" dirty="0" err="1"/>
              <a:t>cost</a:t>
            </a:r>
            <a:r>
              <a:rPr lang="fa-IR" sz="2800" b="1" dirty="0"/>
              <a:t> </a:t>
            </a:r>
            <a:r>
              <a:rPr lang="fa-IR" sz="2800" b="1" dirty="0" err="1"/>
              <a:t>at</a:t>
            </a:r>
            <a:r>
              <a:rPr lang="fa-IR" sz="2800" b="1" dirty="0"/>
              <a:t> </a:t>
            </a:r>
            <a:r>
              <a:rPr lang="fa-IR" sz="2800" b="1" dirty="0" err="1"/>
              <a:t>time</a:t>
            </a:r>
            <a:r>
              <a:rPr lang="fa-IR" sz="2800" b="1" dirty="0"/>
              <a:t> </a:t>
            </a:r>
            <a:r>
              <a:rPr lang="fa-IR" sz="2800" b="1" dirty="0" err="1"/>
              <a:t>of</a:t>
            </a:r>
            <a:r>
              <a:rPr lang="fa-IR" sz="2800" b="1" dirty="0"/>
              <a:t> </a:t>
            </a:r>
            <a:r>
              <a:rPr lang="fa-IR" sz="2800" b="1" dirty="0" err="1"/>
              <a:t>transaction</a:t>
            </a:r>
            <a:r>
              <a:rPr lang="fa-IR" sz="2800" b="1" dirty="0"/>
              <a:t>.</a:t>
            </a:r>
          </a:p>
          <a:p>
            <a:pPr marL="0" indent="0" algn="r">
              <a:buNone/>
            </a:pPr>
            <a:r>
              <a:rPr lang="fa-IR" sz="2800" b="1" dirty="0"/>
              <a:t>مسأله ارزشیابی بر تخصیص ارزش پولی بر یک معامله ی تجاری </a:t>
            </a:r>
            <a:r>
              <a:rPr lang="fa-IR" sz="2800" b="1" dirty="0" err="1"/>
              <a:t>می‌پردازد</a:t>
            </a:r>
            <a:r>
              <a:rPr lang="fa-IR" sz="2800" b="1" dirty="0"/>
              <a:t>.</a:t>
            </a:r>
          </a:p>
          <a:p>
            <a:pPr marL="0" indent="0" algn="r">
              <a:buNone/>
            </a:pPr>
            <a:r>
              <a:rPr lang="fa-IR" sz="2800" b="1" dirty="0"/>
              <a:t>طبق اصول پذیرفته شده ی حسابداری ارزش مناسب برای تخصیص به تمام </a:t>
            </a:r>
            <a:r>
              <a:rPr lang="fa-IR" sz="2800" b="1" dirty="0" err="1"/>
              <a:t>معاملات</a:t>
            </a:r>
            <a:r>
              <a:rPr lang="fa-IR" sz="2800" b="1" dirty="0"/>
              <a:t> </a:t>
            </a:r>
            <a:r>
              <a:rPr lang="fa-IR" sz="2800" b="1" dirty="0" err="1"/>
              <a:t>تجاری_و</a:t>
            </a:r>
            <a:r>
              <a:rPr lang="fa-IR" sz="2800" b="1" dirty="0"/>
              <a:t> لذا به تمام دارایی </a:t>
            </a:r>
            <a:r>
              <a:rPr lang="fa-IR" sz="2800" b="1" dirty="0" err="1"/>
              <a:t>ها،بدهی</a:t>
            </a:r>
            <a:r>
              <a:rPr lang="fa-IR" sz="2800" b="1" dirty="0"/>
              <a:t> ها و اجزای سرمایه مالکان از جمله درآمد و هزینه های یک شرکت عبارت است از بهای اولیه(که اغلب بهای تمام شده تاریخی نامیده می شود).تعریف بهای تمام شده در اینجا عبارت است از قیمت مبادله ای مرتبط با یک معامله ی تجاری در نقطه </a:t>
            </a:r>
            <a:r>
              <a:rPr lang="fa-IR" sz="2800" b="1" dirty="0" err="1"/>
              <a:t>شناسی</a:t>
            </a:r>
            <a:r>
              <a:rPr lang="fa-IR" sz="2800" b="1" dirty="0"/>
              <a:t> بر طبق این خط مشی ،هدف حسابداری لحاظ کردن ارزش بر حسب قیمت که ممکن است بعد از وقوع معامله تغییر </a:t>
            </a:r>
            <a:r>
              <a:rPr lang="fa-IR" sz="2800" b="1" dirty="0" err="1"/>
              <a:t>کند،نیست</a:t>
            </a:r>
            <a:r>
              <a:rPr lang="fa-IR" sz="2800" b="1" dirty="0"/>
              <a:t> بلکه هدف در نظر گرفتن ارزش بر حسب بهای تمام شده در زمان وقوع معامله است.</a:t>
            </a:r>
          </a:p>
        </p:txBody>
      </p:sp>
    </p:spTree>
    <p:extLst>
      <p:ext uri="{BB962C8B-B14F-4D97-AF65-F5344CB8AC3E}">
        <p14:creationId xmlns:p14="http://schemas.microsoft.com/office/powerpoint/2010/main" val="768112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9DCCDB11-DCB6-B0BC-44E7-B75BE2DC7B44}"/>
              </a:ext>
            </a:extLst>
          </p:cNvPr>
          <p:cNvSpPr>
            <a:spLocks noGrp="1"/>
          </p:cNvSpPr>
          <p:nvPr>
            <p:ph idx="1"/>
          </p:nvPr>
        </p:nvSpPr>
        <p:spPr>
          <a:xfrm>
            <a:off x="1451579" y="0"/>
            <a:ext cx="9603275" cy="6457208"/>
          </a:xfrm>
        </p:spPr>
        <p:txBody>
          <a:bodyPr>
            <a:normAutofit/>
          </a:bodyPr>
          <a:lstStyle/>
          <a:p>
            <a:pPr algn="l" rtl="0"/>
            <a:r>
              <a:rPr lang="fa-IR" sz="2800" b="1" dirty="0" err="1"/>
              <a:t>The</a:t>
            </a:r>
            <a:r>
              <a:rPr lang="fa-IR" sz="2800" b="1" dirty="0"/>
              <a:t> </a:t>
            </a:r>
            <a:r>
              <a:rPr lang="fa-IR" sz="2800" b="1" dirty="0" err="1"/>
              <a:t>classification</a:t>
            </a:r>
            <a:r>
              <a:rPr lang="fa-IR" sz="2800" b="1" dirty="0"/>
              <a:t> </a:t>
            </a:r>
            <a:r>
              <a:rPr lang="fa-IR" sz="2800" b="1" dirty="0" err="1"/>
              <a:t>issue:the</a:t>
            </a:r>
            <a:r>
              <a:rPr lang="fa-IR" sz="2800" b="1" dirty="0"/>
              <a:t> </a:t>
            </a:r>
            <a:r>
              <a:rPr lang="fa-IR" sz="2800" b="1" dirty="0" err="1"/>
              <a:t>classification</a:t>
            </a:r>
            <a:r>
              <a:rPr lang="fa-IR" sz="2800" b="1" dirty="0"/>
              <a:t> </a:t>
            </a:r>
            <a:r>
              <a:rPr lang="fa-IR" sz="2800" b="1" dirty="0" err="1"/>
              <a:t>issue</a:t>
            </a:r>
            <a:r>
              <a:rPr lang="fa-IR" sz="2800" b="1" dirty="0"/>
              <a:t> </a:t>
            </a:r>
            <a:r>
              <a:rPr lang="fa-IR" sz="2800" b="1" dirty="0" err="1"/>
              <a:t>has</a:t>
            </a:r>
            <a:r>
              <a:rPr lang="fa-IR" sz="2800" b="1" dirty="0"/>
              <a:t> </a:t>
            </a:r>
            <a:r>
              <a:rPr lang="fa-IR" sz="2800" b="1" dirty="0" err="1"/>
              <a:t>to</a:t>
            </a:r>
            <a:r>
              <a:rPr lang="fa-IR" sz="2800" b="1" dirty="0"/>
              <a:t> </a:t>
            </a:r>
            <a:r>
              <a:rPr lang="fa-IR" sz="2800" b="1" dirty="0" err="1"/>
              <a:t>do</a:t>
            </a:r>
            <a:r>
              <a:rPr lang="fa-IR" sz="2800" b="1" dirty="0"/>
              <a:t> </a:t>
            </a:r>
            <a:r>
              <a:rPr lang="fa-IR" sz="2800" b="1" dirty="0" err="1"/>
              <a:t>with</a:t>
            </a:r>
            <a:r>
              <a:rPr lang="fa-IR" sz="2800" b="1" dirty="0"/>
              <a:t> </a:t>
            </a:r>
            <a:r>
              <a:rPr lang="fa-IR" sz="2800" b="1" dirty="0" err="1"/>
              <a:t>assigning</a:t>
            </a:r>
            <a:r>
              <a:rPr lang="fa-IR" sz="2800" b="1" dirty="0"/>
              <a:t> </a:t>
            </a:r>
            <a:r>
              <a:rPr lang="fa-IR" sz="2800" b="1" dirty="0" err="1"/>
              <a:t>all</a:t>
            </a:r>
            <a:r>
              <a:rPr lang="fa-IR" sz="2800" b="1" dirty="0"/>
              <a:t> </a:t>
            </a:r>
            <a:r>
              <a:rPr lang="fa-IR" sz="2800" b="1" dirty="0" err="1"/>
              <a:t>the</a:t>
            </a:r>
            <a:r>
              <a:rPr lang="fa-IR" sz="2800" b="1" dirty="0"/>
              <a:t> </a:t>
            </a:r>
            <a:r>
              <a:rPr lang="fa-IR" sz="2800" b="1" dirty="0" err="1"/>
              <a:t>transactions</a:t>
            </a:r>
            <a:r>
              <a:rPr lang="fa-IR" sz="2800" b="1" dirty="0"/>
              <a:t> </a:t>
            </a:r>
            <a:r>
              <a:rPr lang="fa-IR" sz="2800" b="1" dirty="0" err="1"/>
              <a:t>in</a:t>
            </a:r>
            <a:r>
              <a:rPr lang="fa-IR" sz="2800" b="1" dirty="0"/>
              <a:t> </a:t>
            </a:r>
            <a:r>
              <a:rPr lang="fa-IR" sz="2800" b="1" dirty="0" err="1"/>
              <a:t>which</a:t>
            </a:r>
            <a:r>
              <a:rPr lang="fa-IR" sz="2800" b="1" dirty="0"/>
              <a:t> a </a:t>
            </a:r>
            <a:r>
              <a:rPr lang="fa-IR" sz="2800" b="1" dirty="0" err="1"/>
              <a:t>business</a:t>
            </a:r>
            <a:r>
              <a:rPr lang="fa-IR" sz="2800" b="1" dirty="0"/>
              <a:t> </a:t>
            </a:r>
            <a:r>
              <a:rPr lang="fa-IR" sz="2800" b="1" dirty="0" err="1"/>
              <a:t>engages</a:t>
            </a:r>
            <a:r>
              <a:rPr lang="fa-IR" sz="2800" b="1" dirty="0"/>
              <a:t> </a:t>
            </a:r>
            <a:r>
              <a:rPr lang="fa-IR" sz="2800" b="1" dirty="0" err="1"/>
              <a:t>to</a:t>
            </a:r>
            <a:r>
              <a:rPr lang="fa-IR" sz="2800" b="1" dirty="0"/>
              <a:t> a </a:t>
            </a:r>
            <a:r>
              <a:rPr lang="fa-IR" sz="2800" b="1" dirty="0" err="1"/>
              <a:t>ppropriate</a:t>
            </a:r>
            <a:r>
              <a:rPr lang="fa-IR" sz="2800" b="1" dirty="0"/>
              <a:t> </a:t>
            </a:r>
            <a:r>
              <a:rPr lang="fa-IR" sz="2800" b="1" dirty="0" err="1"/>
              <a:t>categories</a:t>
            </a:r>
            <a:r>
              <a:rPr lang="fa-IR" sz="2800" b="1" dirty="0"/>
              <a:t> </a:t>
            </a:r>
            <a:r>
              <a:rPr lang="fa-IR" sz="2800" b="1" dirty="0" err="1"/>
              <a:t>or</a:t>
            </a:r>
            <a:r>
              <a:rPr lang="fa-IR" sz="2800" b="1" dirty="0"/>
              <a:t> </a:t>
            </a:r>
            <a:r>
              <a:rPr lang="fa-IR" sz="2800" b="1" dirty="0" err="1"/>
              <a:t>accounts</a:t>
            </a:r>
            <a:r>
              <a:rPr lang="fa-IR" sz="2800" b="1" dirty="0"/>
              <a:t>.</a:t>
            </a:r>
          </a:p>
          <a:p>
            <a:pPr algn="r"/>
            <a:r>
              <a:rPr lang="fa-IR" sz="2800" b="1" dirty="0"/>
              <a:t>مسأله طبقه </a:t>
            </a:r>
            <a:r>
              <a:rPr lang="fa-IR" sz="2800" b="1" dirty="0" err="1"/>
              <a:t>بندی:مسأله</a:t>
            </a:r>
            <a:r>
              <a:rPr lang="fa-IR" sz="2800" b="1" dirty="0"/>
              <a:t> طبقه بندی به تخصیص تمام </a:t>
            </a:r>
            <a:r>
              <a:rPr lang="fa-IR" sz="2800" b="1" dirty="0" err="1"/>
              <a:t>معاملاتی</a:t>
            </a:r>
            <a:r>
              <a:rPr lang="fa-IR" sz="2800" b="1" dirty="0"/>
              <a:t> که یک شرکت در آن ها دخیل است به دسته ها یا </a:t>
            </a:r>
            <a:r>
              <a:rPr lang="fa-IR" sz="2800" b="1" dirty="0" err="1"/>
              <a:t>حساب‌های</a:t>
            </a:r>
            <a:r>
              <a:rPr lang="fa-IR" sz="2800" b="1" dirty="0"/>
              <a:t> مناسب می پردازد.</a:t>
            </a:r>
          </a:p>
          <a:p>
            <a:pPr algn="l" rtl="0"/>
            <a:r>
              <a:rPr lang="fa-IR" sz="2800" b="1" dirty="0" err="1"/>
              <a:t>Recall</a:t>
            </a:r>
            <a:r>
              <a:rPr lang="fa-IR" sz="2800" b="1" dirty="0"/>
              <a:t> </a:t>
            </a:r>
            <a:r>
              <a:rPr lang="fa-IR" sz="2800" b="1" dirty="0" err="1"/>
              <a:t>that</a:t>
            </a:r>
            <a:r>
              <a:rPr lang="fa-IR" sz="2800" b="1" dirty="0"/>
              <a:t> </a:t>
            </a:r>
            <a:r>
              <a:rPr lang="fa-IR" sz="2800" b="1" dirty="0" err="1"/>
              <a:t>accounts</a:t>
            </a:r>
            <a:r>
              <a:rPr lang="fa-IR" sz="2800" b="1" dirty="0"/>
              <a:t> </a:t>
            </a:r>
            <a:r>
              <a:rPr lang="fa-IR" sz="2800" b="1" dirty="0" err="1"/>
              <a:t>are</a:t>
            </a:r>
            <a:r>
              <a:rPr lang="fa-IR" sz="2800" b="1" dirty="0"/>
              <a:t> </a:t>
            </a:r>
            <a:r>
              <a:rPr lang="fa-IR" sz="2800" b="1" dirty="0" err="1"/>
              <a:t>the</a:t>
            </a:r>
            <a:r>
              <a:rPr lang="fa-IR" sz="2800" b="1" dirty="0"/>
              <a:t> </a:t>
            </a:r>
            <a:r>
              <a:rPr lang="fa-IR" sz="2800" b="1" dirty="0" err="1"/>
              <a:t>basic</a:t>
            </a:r>
            <a:r>
              <a:rPr lang="fa-IR" sz="2800" b="1" dirty="0"/>
              <a:t> </a:t>
            </a:r>
            <a:r>
              <a:rPr lang="fa-IR" sz="2800" b="1" dirty="0" err="1"/>
              <a:t>storage</a:t>
            </a:r>
            <a:r>
              <a:rPr lang="fa-IR" sz="2800" b="1" dirty="0"/>
              <a:t> </a:t>
            </a:r>
            <a:r>
              <a:rPr lang="fa-IR" sz="2800" b="1" dirty="0" err="1"/>
              <a:t>for</a:t>
            </a:r>
            <a:r>
              <a:rPr lang="fa-IR" sz="2800" b="1" dirty="0"/>
              <a:t> </a:t>
            </a:r>
            <a:r>
              <a:rPr lang="fa-IR" sz="2800" b="1" dirty="0" err="1"/>
              <a:t>accounting</a:t>
            </a:r>
            <a:r>
              <a:rPr lang="fa-IR" sz="2800" b="1" dirty="0"/>
              <a:t> </a:t>
            </a:r>
            <a:r>
              <a:rPr lang="fa-IR" sz="2800" b="1" dirty="0" err="1"/>
              <a:t>data</a:t>
            </a:r>
            <a:r>
              <a:rPr lang="fa-IR" sz="2800" b="1" dirty="0"/>
              <a:t> </a:t>
            </a:r>
            <a:r>
              <a:rPr lang="fa-IR" sz="2800" b="1" dirty="0" err="1"/>
              <a:t>and</a:t>
            </a:r>
            <a:r>
              <a:rPr lang="fa-IR" sz="2800" b="1" dirty="0"/>
              <a:t> </a:t>
            </a:r>
            <a:r>
              <a:rPr lang="fa-IR" sz="2800" b="1" dirty="0" err="1"/>
              <a:t>to</a:t>
            </a:r>
            <a:r>
              <a:rPr lang="fa-IR" sz="2800" b="1" dirty="0"/>
              <a:t> </a:t>
            </a:r>
            <a:r>
              <a:rPr lang="fa-IR" sz="2800" b="1" dirty="0" err="1"/>
              <a:t>accumulate</a:t>
            </a:r>
            <a:r>
              <a:rPr lang="fa-IR" sz="2800" b="1" dirty="0"/>
              <a:t> </a:t>
            </a:r>
            <a:r>
              <a:rPr lang="fa-IR" sz="2800" b="1" dirty="0" err="1"/>
              <a:t>amounts</a:t>
            </a:r>
            <a:r>
              <a:rPr lang="fa-IR" sz="2800" b="1" dirty="0"/>
              <a:t> </a:t>
            </a:r>
            <a:r>
              <a:rPr lang="fa-IR" sz="2800" b="1" dirty="0" err="1"/>
              <a:t>from</a:t>
            </a:r>
            <a:r>
              <a:rPr lang="fa-IR" sz="2800" b="1" dirty="0"/>
              <a:t> </a:t>
            </a:r>
            <a:r>
              <a:rPr lang="fa-IR" sz="2800" b="1" dirty="0" err="1"/>
              <a:t>similar</a:t>
            </a:r>
            <a:r>
              <a:rPr lang="fa-IR" sz="2800" b="1" dirty="0"/>
              <a:t> </a:t>
            </a:r>
            <a:r>
              <a:rPr lang="fa-IR" sz="2800" b="1" dirty="0" err="1"/>
              <a:t>transactions</a:t>
            </a:r>
            <a:r>
              <a:rPr lang="fa-IR" sz="2800" b="1" dirty="0"/>
              <a:t>. </a:t>
            </a:r>
            <a:r>
              <a:rPr lang="fa-IR" sz="2800" b="1" dirty="0" err="1"/>
              <a:t>An</a:t>
            </a:r>
            <a:r>
              <a:rPr lang="fa-IR" sz="2800" b="1" dirty="0"/>
              <a:t> </a:t>
            </a:r>
            <a:r>
              <a:rPr lang="fa-IR" sz="2800" b="1" dirty="0" err="1"/>
              <a:t>accounting</a:t>
            </a:r>
            <a:r>
              <a:rPr lang="fa-IR" sz="2800" b="1" dirty="0"/>
              <a:t> </a:t>
            </a:r>
            <a:r>
              <a:rPr lang="fa-IR" sz="2800" b="1" dirty="0" err="1"/>
              <a:t>system</a:t>
            </a:r>
            <a:r>
              <a:rPr lang="fa-IR" sz="2800" b="1" dirty="0"/>
              <a:t> </a:t>
            </a:r>
            <a:r>
              <a:rPr lang="fa-IR" sz="2800" b="1" dirty="0" err="1"/>
              <a:t>has</a:t>
            </a:r>
            <a:r>
              <a:rPr lang="fa-IR" sz="2800" b="1" dirty="0"/>
              <a:t> a </a:t>
            </a:r>
            <a:r>
              <a:rPr lang="fa-IR" sz="2800" b="1" dirty="0" err="1"/>
              <a:t>separate</a:t>
            </a:r>
            <a:r>
              <a:rPr lang="fa-IR" sz="2800" b="1" dirty="0"/>
              <a:t> </a:t>
            </a:r>
            <a:r>
              <a:rPr lang="fa-IR" sz="2800" b="1" dirty="0" err="1"/>
              <a:t>account</a:t>
            </a:r>
            <a:r>
              <a:rPr lang="fa-IR" sz="2800" b="1" dirty="0"/>
              <a:t> </a:t>
            </a:r>
            <a:r>
              <a:rPr lang="fa-IR" sz="2800" b="1" dirty="0" err="1"/>
              <a:t>for</a:t>
            </a:r>
            <a:r>
              <a:rPr lang="fa-IR" sz="2800" b="1" dirty="0"/>
              <a:t> </a:t>
            </a:r>
            <a:r>
              <a:rPr lang="fa-IR" sz="2800" b="1" dirty="0" err="1"/>
              <a:t>each</a:t>
            </a:r>
            <a:r>
              <a:rPr lang="fa-IR" sz="2800" b="1" dirty="0"/>
              <a:t> </a:t>
            </a:r>
            <a:r>
              <a:rPr lang="fa-IR" sz="2800" b="1" dirty="0" err="1"/>
              <a:t>asset</a:t>
            </a:r>
            <a:r>
              <a:rPr lang="fa-IR" sz="2800" b="1" dirty="0"/>
              <a:t>, </a:t>
            </a:r>
            <a:r>
              <a:rPr lang="fa-IR" sz="2800" b="1" dirty="0" err="1"/>
              <a:t>each</a:t>
            </a:r>
            <a:r>
              <a:rPr lang="fa-IR" sz="2800" b="1" dirty="0"/>
              <a:t> </a:t>
            </a:r>
            <a:r>
              <a:rPr lang="fa-IR" sz="2800" b="1" dirty="0" err="1"/>
              <a:t>liability</a:t>
            </a:r>
            <a:r>
              <a:rPr lang="fa-IR" sz="2800" b="1" dirty="0"/>
              <a:t>, </a:t>
            </a:r>
            <a:r>
              <a:rPr lang="fa-IR" sz="2800" b="1" dirty="0" err="1"/>
              <a:t>and</a:t>
            </a:r>
            <a:r>
              <a:rPr lang="fa-IR" sz="2800" b="1" dirty="0"/>
              <a:t> </a:t>
            </a:r>
            <a:r>
              <a:rPr lang="fa-IR" sz="2800" b="1" dirty="0" err="1"/>
              <a:t>each</a:t>
            </a:r>
            <a:r>
              <a:rPr lang="fa-IR" sz="2800" b="1" dirty="0"/>
              <a:t>  </a:t>
            </a:r>
            <a:r>
              <a:rPr lang="fa-IR" sz="2800" b="1" dirty="0" err="1"/>
              <a:t>component</a:t>
            </a:r>
            <a:r>
              <a:rPr lang="fa-IR" sz="2800" b="1" dirty="0"/>
              <a:t> </a:t>
            </a:r>
            <a:r>
              <a:rPr lang="fa-IR" sz="2800" b="1" dirty="0" err="1"/>
              <a:t>of</a:t>
            </a:r>
            <a:r>
              <a:rPr lang="fa-IR" sz="2800" b="1" dirty="0"/>
              <a:t> </a:t>
            </a:r>
            <a:r>
              <a:rPr lang="fa-IR" sz="2800" b="1" dirty="0" err="1"/>
              <a:t>owner’s</a:t>
            </a:r>
            <a:r>
              <a:rPr lang="fa-IR" sz="2800" b="1" dirty="0"/>
              <a:t> </a:t>
            </a:r>
            <a:r>
              <a:rPr lang="fa-IR" sz="2800" b="1" dirty="0" err="1"/>
              <a:t>equity</a:t>
            </a:r>
            <a:r>
              <a:rPr lang="fa-IR" sz="2800" b="1" dirty="0"/>
              <a:t>, </a:t>
            </a:r>
            <a:r>
              <a:rPr lang="fa-IR" sz="2800" b="1" dirty="0" err="1"/>
              <a:t>including</a:t>
            </a:r>
            <a:r>
              <a:rPr lang="fa-IR" sz="2800" b="1" dirty="0"/>
              <a:t> </a:t>
            </a:r>
            <a:r>
              <a:rPr lang="fa-IR" sz="2800" b="1" dirty="0" err="1"/>
              <a:t>revenues</a:t>
            </a:r>
            <a:r>
              <a:rPr lang="fa-IR" sz="2800" b="1" dirty="0"/>
              <a:t>  </a:t>
            </a:r>
            <a:r>
              <a:rPr lang="fa-IR" sz="2800" b="1" dirty="0" err="1"/>
              <a:t>and</a:t>
            </a:r>
            <a:r>
              <a:rPr lang="fa-IR" sz="2800" b="1" dirty="0"/>
              <a:t>  </a:t>
            </a:r>
            <a:r>
              <a:rPr lang="fa-IR" sz="2800" b="1" dirty="0" err="1"/>
              <a:t>expenses</a:t>
            </a:r>
            <a:r>
              <a:rPr lang="fa-IR" sz="2800" b="1" dirty="0"/>
              <a:t>. </a:t>
            </a:r>
            <a:r>
              <a:rPr lang="en-US" sz="2800" b="1" dirty="0"/>
              <a:t>W</a:t>
            </a:r>
            <a:r>
              <a:rPr lang="fa-IR" sz="2800" b="1" dirty="0" err="1"/>
              <a:t>hether</a:t>
            </a:r>
            <a:r>
              <a:rPr lang="fa-IR" sz="2800" b="1" dirty="0"/>
              <a:t> a </a:t>
            </a:r>
            <a:r>
              <a:rPr lang="fa-IR" sz="2800" b="1" dirty="0" err="1"/>
              <a:t>company</a:t>
            </a:r>
            <a:r>
              <a:rPr lang="fa-IR" sz="2800" b="1" dirty="0"/>
              <a:t> </a:t>
            </a:r>
            <a:r>
              <a:rPr lang="fa-IR" sz="2800" b="1" dirty="0" err="1"/>
              <a:t>keeps</a:t>
            </a:r>
            <a:r>
              <a:rPr lang="fa-IR" sz="2800" b="1" dirty="0"/>
              <a:t> </a:t>
            </a:r>
            <a:r>
              <a:rPr lang="fa-IR" sz="2800" b="1" dirty="0" err="1"/>
              <a:t>records</a:t>
            </a:r>
            <a:r>
              <a:rPr lang="fa-IR" sz="2800" b="1" dirty="0"/>
              <a:t> </a:t>
            </a:r>
            <a:r>
              <a:rPr lang="fa-IR" sz="2800" b="1" dirty="0" err="1"/>
              <a:t>by</a:t>
            </a:r>
            <a:r>
              <a:rPr lang="fa-IR" sz="2800" b="1" dirty="0"/>
              <a:t> </a:t>
            </a:r>
            <a:r>
              <a:rPr lang="fa-IR" sz="2800" b="1" dirty="0" err="1"/>
              <a:t>hand</a:t>
            </a:r>
            <a:r>
              <a:rPr lang="fa-IR" sz="2800" b="1" dirty="0"/>
              <a:t> </a:t>
            </a:r>
            <a:r>
              <a:rPr lang="fa-IR" sz="2800" b="1" dirty="0" err="1"/>
              <a:t>or</a:t>
            </a:r>
            <a:r>
              <a:rPr lang="fa-IR" sz="2800" b="1" dirty="0"/>
              <a:t> </a:t>
            </a:r>
            <a:r>
              <a:rPr lang="fa-IR" sz="2800" b="1" dirty="0" err="1"/>
              <a:t>by</a:t>
            </a:r>
            <a:r>
              <a:rPr lang="fa-IR" sz="2800" b="1" dirty="0"/>
              <a:t> </a:t>
            </a:r>
            <a:r>
              <a:rPr lang="fa-IR" sz="2800" b="1" dirty="0" err="1"/>
              <a:t>computer,management</a:t>
            </a:r>
            <a:r>
              <a:rPr lang="fa-IR" sz="2800" b="1" dirty="0"/>
              <a:t> </a:t>
            </a:r>
            <a:r>
              <a:rPr lang="fa-IR" sz="2800" b="1" dirty="0" err="1"/>
              <a:t>must</a:t>
            </a:r>
            <a:r>
              <a:rPr lang="fa-IR" sz="2800" b="1" dirty="0"/>
              <a:t> </a:t>
            </a:r>
            <a:r>
              <a:rPr lang="fa-IR" sz="2800" b="1" dirty="0" err="1"/>
              <a:t>be</a:t>
            </a:r>
            <a:r>
              <a:rPr lang="fa-IR" sz="2800" b="1" dirty="0"/>
              <a:t> </a:t>
            </a:r>
          </a:p>
        </p:txBody>
      </p:sp>
    </p:spTree>
    <p:extLst>
      <p:ext uri="{BB962C8B-B14F-4D97-AF65-F5344CB8AC3E}">
        <p14:creationId xmlns:p14="http://schemas.microsoft.com/office/powerpoint/2010/main" val="3671179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CF174251-5768-D892-71C0-8E5DFCEBD846}"/>
              </a:ext>
            </a:extLst>
          </p:cNvPr>
          <p:cNvSpPr>
            <a:spLocks noGrp="1"/>
          </p:cNvSpPr>
          <p:nvPr>
            <p:ph idx="1"/>
          </p:nvPr>
        </p:nvSpPr>
        <p:spPr>
          <a:xfrm>
            <a:off x="1655687" y="0"/>
            <a:ext cx="9603275" cy="6067549"/>
          </a:xfrm>
        </p:spPr>
        <p:txBody>
          <a:bodyPr>
            <a:normAutofit/>
          </a:bodyPr>
          <a:lstStyle/>
          <a:p>
            <a:pPr marL="0" indent="0" algn="l" rtl="0">
              <a:buNone/>
            </a:pPr>
            <a:r>
              <a:rPr lang="fa-IR" sz="2800" dirty="0" err="1"/>
              <a:t>able</a:t>
            </a:r>
            <a:r>
              <a:rPr lang="fa-IR" sz="2800" dirty="0"/>
              <a:t> </a:t>
            </a:r>
            <a:r>
              <a:rPr lang="fa-IR" sz="2800" dirty="0" err="1"/>
              <a:t>to</a:t>
            </a:r>
            <a:r>
              <a:rPr lang="fa-IR" sz="2800" dirty="0"/>
              <a:t> </a:t>
            </a:r>
            <a:r>
              <a:rPr lang="fa-IR" sz="2800" dirty="0" err="1"/>
              <a:t>refer</a:t>
            </a:r>
            <a:r>
              <a:rPr lang="fa-IR" sz="2800" dirty="0"/>
              <a:t> </a:t>
            </a:r>
            <a:r>
              <a:rPr lang="fa-IR" sz="2800" dirty="0" err="1"/>
              <a:t>to</a:t>
            </a:r>
            <a:r>
              <a:rPr lang="fa-IR" sz="2800" dirty="0"/>
              <a:t> </a:t>
            </a:r>
            <a:r>
              <a:rPr lang="fa-IR" sz="2800" dirty="0" err="1"/>
              <a:t>accounts</a:t>
            </a:r>
            <a:r>
              <a:rPr lang="fa-IR" sz="2800" dirty="0"/>
              <a:t> </a:t>
            </a:r>
            <a:r>
              <a:rPr lang="fa-IR" sz="2800" dirty="0" err="1"/>
              <a:t>so</a:t>
            </a:r>
            <a:r>
              <a:rPr lang="fa-IR" sz="2800" dirty="0"/>
              <a:t> </a:t>
            </a:r>
            <a:r>
              <a:rPr lang="fa-IR" sz="2800" dirty="0" err="1"/>
              <a:t>that</a:t>
            </a:r>
            <a:r>
              <a:rPr lang="fa-IR" sz="2800" dirty="0"/>
              <a:t> </a:t>
            </a:r>
            <a:r>
              <a:rPr lang="fa-IR" sz="2800" dirty="0" err="1"/>
              <a:t>it</a:t>
            </a:r>
            <a:r>
              <a:rPr lang="fa-IR" sz="2800" dirty="0"/>
              <a:t> </a:t>
            </a:r>
            <a:r>
              <a:rPr lang="fa-IR" sz="2800" dirty="0" err="1"/>
              <a:t>can</a:t>
            </a:r>
            <a:r>
              <a:rPr lang="fa-IR" sz="2800" dirty="0"/>
              <a:t> </a:t>
            </a:r>
            <a:r>
              <a:rPr lang="fa-IR" sz="2800" dirty="0" err="1"/>
              <a:t>study</a:t>
            </a:r>
            <a:r>
              <a:rPr lang="fa-IR" sz="2800" dirty="0"/>
              <a:t>  </a:t>
            </a:r>
            <a:r>
              <a:rPr lang="fa-IR" sz="2800" dirty="0" err="1"/>
              <a:t>the</a:t>
            </a:r>
            <a:r>
              <a:rPr lang="fa-IR" sz="2800" dirty="0"/>
              <a:t>  </a:t>
            </a:r>
            <a:r>
              <a:rPr lang="fa-IR" sz="2800" dirty="0" err="1"/>
              <a:t>company’s</a:t>
            </a:r>
            <a:r>
              <a:rPr lang="fa-IR" sz="2800" dirty="0"/>
              <a:t> </a:t>
            </a:r>
            <a:r>
              <a:rPr lang="fa-IR" sz="2800" dirty="0" err="1"/>
              <a:t>financial</a:t>
            </a:r>
            <a:r>
              <a:rPr lang="fa-IR" sz="2800" dirty="0"/>
              <a:t> </a:t>
            </a:r>
            <a:r>
              <a:rPr lang="fa-IR" sz="2800" dirty="0" err="1"/>
              <a:t>history</a:t>
            </a:r>
            <a:r>
              <a:rPr lang="fa-IR" sz="2800" dirty="0"/>
              <a:t>  </a:t>
            </a:r>
            <a:r>
              <a:rPr lang="fa-IR" sz="2800" dirty="0" err="1"/>
              <a:t>and</a:t>
            </a:r>
            <a:r>
              <a:rPr lang="fa-IR" sz="2800" dirty="0"/>
              <a:t> </a:t>
            </a:r>
            <a:r>
              <a:rPr lang="fa-IR" sz="2800" dirty="0" err="1"/>
              <a:t>plan</a:t>
            </a:r>
            <a:r>
              <a:rPr lang="fa-IR" sz="2800" dirty="0"/>
              <a:t> </a:t>
            </a:r>
            <a:r>
              <a:rPr lang="fa-IR" sz="2800" dirty="0" err="1"/>
              <a:t>for</a:t>
            </a:r>
            <a:r>
              <a:rPr lang="fa-IR" sz="2800" dirty="0"/>
              <a:t> </a:t>
            </a:r>
            <a:r>
              <a:rPr lang="fa-IR" sz="2800" dirty="0" err="1"/>
              <a:t>the</a:t>
            </a:r>
            <a:r>
              <a:rPr lang="fa-IR" sz="2800" dirty="0"/>
              <a:t> </a:t>
            </a:r>
            <a:r>
              <a:rPr lang="fa-IR" sz="2800" dirty="0" err="1"/>
              <a:t>future</a:t>
            </a:r>
            <a:r>
              <a:rPr lang="fa-IR" sz="2800" dirty="0"/>
              <a:t>. </a:t>
            </a:r>
          </a:p>
          <a:p>
            <a:pPr marL="0" indent="0" algn="r">
              <a:buNone/>
            </a:pPr>
            <a:r>
              <a:rPr lang="fa-IR" sz="2800" dirty="0" err="1"/>
              <a:t>حسابها</a:t>
            </a:r>
            <a:r>
              <a:rPr lang="fa-IR" sz="2800" dirty="0"/>
              <a:t> عبارتند از واحد های اصلی ذخیره سازی اطلاعات حسابداری و برای انباشت </a:t>
            </a:r>
            <a:r>
              <a:rPr lang="fa-IR" sz="2800" dirty="0" err="1"/>
              <a:t>مقادیراز</a:t>
            </a:r>
            <a:r>
              <a:rPr lang="fa-IR" sz="2800" dirty="0"/>
              <a:t> </a:t>
            </a:r>
            <a:r>
              <a:rPr lang="fa-IR" sz="2800" dirty="0" err="1"/>
              <a:t>معاملات</a:t>
            </a:r>
            <a:r>
              <a:rPr lang="fa-IR" sz="2800" dirty="0"/>
              <a:t> مشابه به کار </a:t>
            </a:r>
            <a:r>
              <a:rPr lang="fa-IR" sz="2800" dirty="0" err="1"/>
              <a:t>می‌روند.یک</a:t>
            </a:r>
            <a:r>
              <a:rPr lang="fa-IR" sz="2800" dirty="0"/>
              <a:t> سیستم حسابداری برای هر </a:t>
            </a:r>
            <a:r>
              <a:rPr lang="fa-IR" sz="2800" dirty="0" err="1"/>
              <a:t>دارایی،هر</a:t>
            </a:r>
            <a:r>
              <a:rPr lang="fa-IR" sz="2800" dirty="0"/>
              <a:t> بدهی و هر جزء سرمایه مالکان از جمله درآمد و هزینه ها دارای یک حساب مجزا می </a:t>
            </a:r>
            <a:r>
              <a:rPr lang="fa-IR" sz="2800" dirty="0" err="1"/>
              <a:t>باشد.چه</a:t>
            </a:r>
            <a:r>
              <a:rPr lang="fa-IR" sz="2800" dirty="0"/>
              <a:t> شرکت ثبت </a:t>
            </a:r>
            <a:r>
              <a:rPr lang="fa-IR" sz="2800" dirty="0" err="1"/>
              <a:t>هارا</a:t>
            </a:r>
            <a:r>
              <a:rPr lang="fa-IR" sz="2800" dirty="0"/>
              <a:t> دستی انجام دهد یا به وسیله ی کامپیوتر مدیریت باید به حساب ها رجوع کند تا سابقه ی مالی شرکت را برسی کرده و برای آینده برنامه ریزی کند.</a:t>
            </a:r>
          </a:p>
          <a:p>
            <a:pPr marL="0" indent="0" algn="l" rtl="0">
              <a:buNone/>
            </a:pPr>
            <a:r>
              <a:rPr lang="fa-IR" sz="2800" dirty="0" err="1"/>
              <a:t>In</a:t>
            </a:r>
            <a:r>
              <a:rPr lang="fa-IR" sz="2800" dirty="0"/>
              <a:t> a  </a:t>
            </a:r>
            <a:r>
              <a:rPr lang="fa-IR" sz="2800" dirty="0" err="1"/>
              <a:t>manual</a:t>
            </a:r>
            <a:r>
              <a:rPr lang="fa-IR" sz="2800" dirty="0"/>
              <a:t> </a:t>
            </a:r>
            <a:r>
              <a:rPr lang="fa-IR" sz="2800" dirty="0" err="1"/>
              <a:t>accounting</a:t>
            </a:r>
            <a:r>
              <a:rPr lang="fa-IR" sz="2800" dirty="0"/>
              <a:t> </a:t>
            </a:r>
            <a:r>
              <a:rPr lang="fa-IR" sz="2800" dirty="0" err="1"/>
              <a:t>system</a:t>
            </a:r>
            <a:r>
              <a:rPr lang="fa-IR" sz="2800" dirty="0"/>
              <a:t>, </a:t>
            </a:r>
            <a:r>
              <a:rPr lang="fa-IR" sz="2800" dirty="0" err="1"/>
              <a:t>each</a:t>
            </a:r>
            <a:r>
              <a:rPr lang="fa-IR" sz="2800" dirty="0"/>
              <a:t> </a:t>
            </a:r>
            <a:r>
              <a:rPr lang="fa-IR" sz="2800" dirty="0" err="1"/>
              <a:t>account</a:t>
            </a:r>
            <a:r>
              <a:rPr lang="fa-IR" sz="2800" dirty="0"/>
              <a:t> </a:t>
            </a:r>
            <a:r>
              <a:rPr lang="fa-IR" sz="2800" dirty="0" err="1"/>
              <a:t>is</a:t>
            </a:r>
            <a:r>
              <a:rPr lang="fa-IR" sz="2800" dirty="0"/>
              <a:t> </a:t>
            </a:r>
            <a:r>
              <a:rPr lang="fa-IR" sz="2800" dirty="0" err="1"/>
              <a:t>kept</a:t>
            </a:r>
            <a:r>
              <a:rPr lang="fa-IR" sz="2800" dirty="0"/>
              <a:t> </a:t>
            </a:r>
            <a:r>
              <a:rPr lang="fa-IR" sz="2800" dirty="0" err="1"/>
              <a:t>on</a:t>
            </a:r>
            <a:r>
              <a:rPr lang="fa-IR" sz="2800" dirty="0"/>
              <a:t> a </a:t>
            </a:r>
            <a:r>
              <a:rPr lang="fa-IR" sz="2800" dirty="0" err="1"/>
              <a:t>separate</a:t>
            </a:r>
            <a:r>
              <a:rPr lang="fa-IR" sz="2800" dirty="0"/>
              <a:t> </a:t>
            </a:r>
            <a:r>
              <a:rPr lang="fa-IR" sz="2800" dirty="0" err="1"/>
              <a:t>page</a:t>
            </a:r>
            <a:r>
              <a:rPr lang="fa-IR" sz="2800" dirty="0"/>
              <a:t> </a:t>
            </a:r>
            <a:r>
              <a:rPr lang="fa-IR" sz="2800" dirty="0" err="1"/>
              <a:t>or</a:t>
            </a:r>
            <a:r>
              <a:rPr lang="fa-IR" sz="2800" dirty="0"/>
              <a:t> </a:t>
            </a:r>
            <a:r>
              <a:rPr lang="fa-IR" sz="2800" dirty="0" err="1"/>
              <a:t>card</a:t>
            </a:r>
            <a:r>
              <a:rPr lang="fa-IR" sz="2800" dirty="0"/>
              <a:t>. </a:t>
            </a:r>
            <a:r>
              <a:rPr lang="fa-IR" sz="2800" dirty="0" err="1"/>
              <a:t>these</a:t>
            </a:r>
            <a:r>
              <a:rPr lang="fa-IR" sz="2800" dirty="0"/>
              <a:t> </a:t>
            </a:r>
            <a:r>
              <a:rPr lang="fa-IR" sz="2800" dirty="0" err="1"/>
              <a:t>pages</a:t>
            </a:r>
            <a:r>
              <a:rPr lang="fa-IR" sz="2800" dirty="0"/>
              <a:t> </a:t>
            </a:r>
            <a:r>
              <a:rPr lang="fa-IR" sz="2800" dirty="0" err="1"/>
              <a:t>or</a:t>
            </a:r>
            <a:r>
              <a:rPr lang="fa-IR" sz="2800" dirty="0"/>
              <a:t> </a:t>
            </a:r>
            <a:r>
              <a:rPr lang="fa-IR" sz="2800" dirty="0" err="1"/>
              <a:t>cards</a:t>
            </a:r>
            <a:r>
              <a:rPr lang="fa-IR" sz="2800" dirty="0"/>
              <a:t>   </a:t>
            </a:r>
            <a:r>
              <a:rPr lang="fa-IR" sz="2800" dirty="0" err="1"/>
              <a:t>are</a:t>
            </a:r>
            <a:r>
              <a:rPr lang="fa-IR" sz="2800" dirty="0"/>
              <a:t> </a:t>
            </a:r>
            <a:r>
              <a:rPr lang="fa-IR" sz="2800" dirty="0" err="1"/>
              <a:t>placed</a:t>
            </a:r>
            <a:r>
              <a:rPr lang="fa-IR" sz="2800" dirty="0"/>
              <a:t>  </a:t>
            </a:r>
            <a:r>
              <a:rPr lang="fa-IR" sz="2800" dirty="0" err="1"/>
              <a:t>together</a:t>
            </a:r>
            <a:r>
              <a:rPr lang="fa-IR" sz="2800" dirty="0"/>
              <a:t> </a:t>
            </a:r>
            <a:r>
              <a:rPr lang="fa-IR" sz="2800" dirty="0" err="1"/>
              <a:t>in</a:t>
            </a:r>
            <a:r>
              <a:rPr lang="fa-IR" sz="2800" dirty="0"/>
              <a:t> a </a:t>
            </a:r>
            <a:r>
              <a:rPr lang="fa-IR" sz="2800" dirty="0" err="1"/>
              <a:t>book</a:t>
            </a:r>
            <a:r>
              <a:rPr lang="fa-IR" sz="2800" dirty="0"/>
              <a:t> </a:t>
            </a:r>
            <a:r>
              <a:rPr lang="fa-IR" sz="2800" dirty="0" err="1"/>
              <a:t>or</a:t>
            </a:r>
            <a:r>
              <a:rPr lang="fa-IR" sz="2800" dirty="0"/>
              <a:t> </a:t>
            </a:r>
            <a:r>
              <a:rPr lang="fa-IR" sz="2800" dirty="0" err="1"/>
              <a:t>file</a:t>
            </a:r>
            <a:r>
              <a:rPr lang="fa-IR" sz="2800" dirty="0"/>
              <a:t> </a:t>
            </a:r>
            <a:r>
              <a:rPr lang="fa-IR" sz="2800" dirty="0" err="1"/>
              <a:t>called</a:t>
            </a:r>
            <a:r>
              <a:rPr lang="fa-IR" sz="2800" dirty="0"/>
              <a:t> </a:t>
            </a:r>
            <a:r>
              <a:rPr lang="fa-IR" sz="2800" dirty="0" err="1"/>
              <a:t>the</a:t>
            </a:r>
            <a:r>
              <a:rPr lang="fa-IR" sz="2800" dirty="0"/>
              <a:t>  </a:t>
            </a:r>
            <a:r>
              <a:rPr lang="fa-IR" sz="2800" dirty="0" err="1"/>
              <a:t>general</a:t>
            </a:r>
            <a:r>
              <a:rPr lang="fa-IR" sz="2800" dirty="0"/>
              <a:t>  </a:t>
            </a:r>
            <a:r>
              <a:rPr lang="fa-IR" sz="2800" dirty="0" err="1"/>
              <a:t>ledger</a:t>
            </a:r>
            <a:r>
              <a:rPr lang="fa-IR" sz="2800" dirty="0"/>
              <a:t>. </a:t>
            </a:r>
          </a:p>
        </p:txBody>
      </p:sp>
    </p:spTree>
    <p:extLst>
      <p:ext uri="{BB962C8B-B14F-4D97-AF65-F5344CB8AC3E}">
        <p14:creationId xmlns:p14="http://schemas.microsoft.com/office/powerpoint/2010/main" val="847926011"/>
      </p:ext>
    </p:extLst>
  </p:cSld>
  <p:clrMapOvr>
    <a:masterClrMapping/>
  </p:clrMapOvr>
</p:sld>
</file>

<file path=ppt/theme/theme1.xml><?xml version="1.0" encoding="utf-8"?>
<a:theme xmlns:a="http://schemas.openxmlformats.org/drawingml/2006/main" name="گالری">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صفحه گسترده</PresentationFormat>
  <Slides>25</Slides>
  <Notes>0</Notes>
  <HiddenSlides>0</HiddenSlides>
  <ScaleCrop>false</ScaleCrop>
  <HeadingPairs>
    <vt:vector size="4" baseType="variant">
      <vt:variant>
        <vt:lpstr>طرح زمینه</vt:lpstr>
      </vt:variant>
      <vt:variant>
        <vt:i4>1</vt:i4>
      </vt:variant>
      <vt:variant>
        <vt:lpstr>عنوان های اسلاید</vt:lpstr>
      </vt:variant>
      <vt:variant>
        <vt:i4>25</vt:i4>
      </vt:variant>
    </vt:vector>
  </HeadingPairs>
  <TitlesOfParts>
    <vt:vector size="26" baseType="lpstr">
      <vt:lpstr>گالری</vt:lpstr>
      <vt:lpstr>Measuring business transactions    اندازه گیری معاملات تجاری                     </vt:lpstr>
      <vt:lpstr>Measurement issues مسائل اندازه گیری</vt:lpstr>
      <vt:lpstr>ارائه PowerPoint</vt:lpstr>
      <vt:lpstr>The recognition issue مسأله شناسی                                                                           </vt:lpstr>
      <vt:lpstr>ارائه PowerPoint</vt:lpstr>
      <vt:lpstr>The valuation issue مسأله ارزشیابی                                                                        </vt:lpstr>
      <vt:lpstr>ارائه PowerPoint</vt:lpstr>
      <vt:lpstr>ارائه PowerPoint</vt:lpstr>
      <vt:lpstr>ارائه PowerPoint</vt:lpstr>
      <vt:lpstr>ارائه PowerPoint</vt:lpstr>
      <vt:lpstr>ارائه PowerPoint</vt:lpstr>
      <vt:lpstr>ارائه PowerPoint</vt:lpstr>
      <vt:lpstr>Owner’s equity accounts  حساب‌های حقوق سهامدار</vt:lpstr>
      <vt:lpstr>ارائه PowerPoint</vt:lpstr>
      <vt:lpstr>ارائه PowerPoint</vt:lpstr>
      <vt:lpstr>ارائه PowerPoint</vt:lpstr>
      <vt:lpstr>The double _entry systems:the basic method of accounting  سیستم ثبت دوطرفه:روش اصلي حسابداری </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business transactions    اندازه گیری معاملات تجاری                     </dc:title>
  <dc:creator>mhmdhsynyryhanh@gmail.com</dc:creator>
  <cp:lastModifiedBy>mhmdhsynyryhanh@gmail.com</cp:lastModifiedBy>
  <cp:revision>12</cp:revision>
  <dcterms:created xsi:type="dcterms:W3CDTF">2024-03-24T18:39:23Z</dcterms:created>
  <dcterms:modified xsi:type="dcterms:W3CDTF">2024-03-26T19:03:49Z</dcterms:modified>
</cp:coreProperties>
</file>