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0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20DBC7CE-ED47-4B8B-8583-CA754E4370B3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5" y="9371286"/>
            <a:ext cx="2918830" cy="495028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F3091A77-E018-4BF2-8311-B8B016E10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974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92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747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73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19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510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4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04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7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3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0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82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A08FE2BC-2612-4702-AD59-17C8EA144E20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C188BE60-9A4F-4AAB-B4DE-3C4DFD554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061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3C18E-0CFF-4B54-B674-AA9684AC1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طراحی مجموعه فرهنگی تجاری میان افزا با رویکرد هویت بخشی در بازارهای ایرانی</a:t>
            </a:r>
            <a:endParaRPr lang="en-US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06142-00B6-4F3F-9456-84CBD348F1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151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4EEC-6AEB-4BDB-BC95-0A35D7C9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8949" y="272361"/>
            <a:ext cx="2332155" cy="916359"/>
          </a:xfrm>
        </p:spPr>
        <p:txBody>
          <a:bodyPr>
            <a:normAutofit fontScale="90000"/>
          </a:bodyPr>
          <a:lstStyle/>
          <a:p>
            <a:pPr rtl="1"/>
            <a:r>
              <a:rPr lang="fa-IR" sz="1800" dirty="0">
                <a:cs typeface="B Titr" panose="00000700000000000000" pitchFamily="2" charset="-78"/>
              </a:rPr>
              <a:t>دیاگرام لکه  گذاری طبقات </a:t>
            </a:r>
            <a:r>
              <a:rPr lang="en-US" sz="1800" dirty="0" smtClean="0">
                <a:cs typeface="B Titr" panose="00000700000000000000" pitchFamily="2" charset="-78"/>
              </a:rPr>
              <a:t>:</a:t>
            </a:r>
            <a:r>
              <a:rPr lang="fa-IR" sz="1800" dirty="0">
                <a:cs typeface="B Titr" panose="00000700000000000000" pitchFamily="2" charset="-78"/>
              </a:rPr>
              <a:t/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طبقه اول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79B7E234-BF3A-4B05-9BCD-48FEFE602793}"/>
              </a:ext>
            </a:extLst>
          </p:cNvPr>
          <p:cNvSpPr/>
          <p:nvPr/>
        </p:nvSpPr>
        <p:spPr>
          <a:xfrm rot="5400000">
            <a:off x="1625714" y="5429044"/>
            <a:ext cx="1576873" cy="797769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ورودی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344EF4-88C8-4A07-A55F-1B2D49E90FAE}"/>
              </a:ext>
            </a:extLst>
          </p:cNvPr>
          <p:cNvSpPr/>
          <p:nvPr/>
        </p:nvSpPr>
        <p:spPr>
          <a:xfrm>
            <a:off x="1025131" y="2447354"/>
            <a:ext cx="5775648" cy="6811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رستوران و کافی شاپ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76B225-2039-4E7D-ABB6-13BBFA0C9D5A}"/>
              </a:ext>
            </a:extLst>
          </p:cNvPr>
          <p:cNvSpPr/>
          <p:nvPr/>
        </p:nvSpPr>
        <p:spPr>
          <a:xfrm>
            <a:off x="6918920" y="4550608"/>
            <a:ext cx="2070223" cy="6811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خدمات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981339-7398-4662-A85F-6357B3743621}"/>
              </a:ext>
            </a:extLst>
          </p:cNvPr>
          <p:cNvSpPr/>
          <p:nvPr/>
        </p:nvSpPr>
        <p:spPr>
          <a:xfrm>
            <a:off x="7181800" y="3423325"/>
            <a:ext cx="729772" cy="7524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اداری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843C75-C43A-45A8-A348-CC2C146EDF25}"/>
              </a:ext>
            </a:extLst>
          </p:cNvPr>
          <p:cNvSpPr/>
          <p:nvPr/>
        </p:nvSpPr>
        <p:spPr>
          <a:xfrm>
            <a:off x="7970369" y="2447353"/>
            <a:ext cx="1009426" cy="19605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کتابخانه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144561" y="3239588"/>
            <a:ext cx="5656218" cy="2116183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00B050"/>
                </a:solidFill>
                <a:cs typeface="B Nazanin" panose="00000400000000000000" pitchFamily="2" charset="-78"/>
              </a:rPr>
              <a:t>حياط</a:t>
            </a:r>
            <a:endParaRPr lang="en-US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732" y="1933302"/>
            <a:ext cx="8961120" cy="404948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8527595" y="4097654"/>
            <a:ext cx="9348" cy="763197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7537637" y="4006909"/>
            <a:ext cx="9049" cy="646002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766D312E-47A1-4888-9ED8-61F615328CFC}"/>
              </a:ext>
            </a:extLst>
          </p:cNvPr>
          <p:cNvSpPr/>
          <p:nvPr/>
        </p:nvSpPr>
        <p:spPr>
          <a:xfrm>
            <a:off x="7001836" y="2499687"/>
            <a:ext cx="873914" cy="6176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دسترسي به طبقات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6534350" y="2824298"/>
            <a:ext cx="609873" cy="3810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7080387" y="3076429"/>
            <a:ext cx="6794" cy="1618270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7497633" y="3043356"/>
            <a:ext cx="9049" cy="646002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651130" y="3628352"/>
            <a:ext cx="638477" cy="3058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972670" y="2982350"/>
            <a:ext cx="9049" cy="646002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612471" y="1834386"/>
            <a:ext cx="25783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تجاری ها در همکف و در مقابل ورودی جهت سهولت استفاده و </a:t>
            </a:r>
            <a:r>
              <a:rPr lang="fa-IR" dirty="0" smtClean="0">
                <a:cs typeface="B Nazanin" panose="00000400000000000000" pitchFamily="2" charset="-78"/>
              </a:rPr>
              <a:t>دسترسی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رستوران و کافی شاپ در طبقه بالا در جهت اینکه ازدحام کمتر باشه و دید ومنظر بهتری ب فضای حیاط داشته </a:t>
            </a:r>
            <a:r>
              <a:rPr lang="fa-IR" dirty="0" smtClean="0">
                <a:cs typeface="B Nazanin" panose="00000400000000000000" pitchFamily="2" charset="-78"/>
              </a:rPr>
              <a:t>باشه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اداری در بالا چون میزان مراجاعات کمتری </a:t>
            </a:r>
            <a:r>
              <a:rPr lang="fa-IR" dirty="0" smtClean="0">
                <a:cs typeface="B Nazanin" panose="00000400000000000000" pitchFamily="2" charset="-78"/>
              </a:rPr>
              <a:t>داره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گالری و سالن نمایش پایین ک هم دسترسی راحت باشه هم ساختار سازه بنا جوابگوی جمعیت استفاده کننده </a:t>
            </a:r>
            <a:r>
              <a:rPr lang="fa-IR" dirty="0" smtClean="0">
                <a:cs typeface="B Nazanin" panose="00000400000000000000" pitchFamily="2" charset="-78"/>
              </a:rPr>
              <a:t>باشه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کتابخانه نیز در ساکت ترین مکان قرار گرفته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369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3C18E-0CFF-4B54-B674-AA9684AC1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474" y="356403"/>
            <a:ext cx="1500052" cy="936819"/>
          </a:xfrm>
        </p:spPr>
        <p:txBody>
          <a:bodyPr>
            <a:noAutofit/>
          </a:bodyPr>
          <a:lstStyle/>
          <a:p>
            <a:r>
              <a:rPr lang="fa-IR" sz="1800" dirty="0">
                <a:cs typeface="B Nazanin" panose="00000400000000000000" pitchFamily="2" charset="-78"/>
              </a:rPr>
              <a:t>ساختار کلی سایت مورد نظر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06142-00B6-4F3F-9456-84CBD348F1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1E32F9-2AE7-4F67-97C3-6043591F49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27" t="12926" r="18648" b="12653"/>
          <a:stretch/>
        </p:blipFill>
        <p:spPr>
          <a:xfrm>
            <a:off x="463878" y="457199"/>
            <a:ext cx="9855779" cy="617011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25758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4EEC-6AEB-4BDB-BC95-0A35D7C9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781" y="302218"/>
            <a:ext cx="7974688" cy="706980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sz="2000" dirty="0">
                <a:cs typeface="B Nazanin" panose="00000400000000000000" pitchFamily="2" charset="-78"/>
              </a:rPr>
              <a:t>دیاگرام لکه  گذاری طبقات  بدون تخریب و </a:t>
            </a:r>
            <a:r>
              <a:rPr lang="fa-IR" sz="2000" dirty="0" smtClean="0">
                <a:cs typeface="B Nazanin" panose="00000400000000000000" pitchFamily="2" charset="-78"/>
              </a:rPr>
              <a:t>تغییر </a:t>
            </a:r>
            <a:r>
              <a:rPr lang="fa-IR" sz="2000" dirty="0">
                <a:cs typeface="B Nazanin" panose="00000400000000000000" pitchFamily="2" charset="-78"/>
              </a:rPr>
              <a:t>ورودی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طبقه همکف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2EF74-069D-4E0B-9D77-77A4EFEB0A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07" t="20272" r="27831" b="22313"/>
          <a:stretch/>
        </p:blipFill>
        <p:spPr>
          <a:xfrm>
            <a:off x="1602998" y="1188720"/>
            <a:ext cx="8977915" cy="5428124"/>
          </a:xfrm>
          <a:prstGeom prst="rect">
            <a:avLst/>
          </a:prstGeom>
        </p:spPr>
      </p:pic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6393AEC4-99C7-42BF-BDE9-EFDAE0A5C734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6576215" y="1668826"/>
            <a:ext cx="4004698" cy="1744221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DD16955-4143-4C5A-BE7C-5426070F51F7}"/>
              </a:ext>
            </a:extLst>
          </p:cNvPr>
          <p:cNvCxnSpPr/>
          <p:nvPr/>
        </p:nvCxnSpPr>
        <p:spPr>
          <a:xfrm flipV="1">
            <a:off x="7387978" y="3283314"/>
            <a:ext cx="3363683" cy="894839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E19E70B4-F015-42E9-872F-7711BD975C53}"/>
              </a:ext>
            </a:extLst>
          </p:cNvPr>
          <p:cNvCxnSpPr/>
          <p:nvPr/>
        </p:nvCxnSpPr>
        <p:spPr>
          <a:xfrm flipV="1">
            <a:off x="6917514" y="5548337"/>
            <a:ext cx="3993555" cy="13913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15FA135D-16BD-44AD-B7FB-C561FFD48616}"/>
              </a:ext>
            </a:extLst>
          </p:cNvPr>
          <p:cNvCxnSpPr/>
          <p:nvPr/>
        </p:nvCxnSpPr>
        <p:spPr>
          <a:xfrm>
            <a:off x="7901162" y="4394718"/>
            <a:ext cx="3022969" cy="244086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B4DA2A5D-5097-4C21-AABB-4047D8A775DC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1517624" y="3141334"/>
            <a:ext cx="3862276" cy="1408665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4E6B9EAB-1A4E-4FA5-8130-456D7BA57535}"/>
              </a:ext>
            </a:extLst>
          </p:cNvPr>
          <p:cNvCxnSpPr>
            <a:cxnSpLocks/>
          </p:cNvCxnSpPr>
          <p:nvPr/>
        </p:nvCxnSpPr>
        <p:spPr>
          <a:xfrm flipV="1">
            <a:off x="1432250" y="5333576"/>
            <a:ext cx="1951148" cy="364164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96DE82-7EEF-4D37-9424-F80C57FEEE51}"/>
              </a:ext>
            </a:extLst>
          </p:cNvPr>
          <p:cNvSpPr/>
          <p:nvPr/>
        </p:nvSpPr>
        <p:spPr>
          <a:xfrm>
            <a:off x="10580913" y="1385699"/>
            <a:ext cx="1301621" cy="56625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تیپ های مختلف تجاری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3FFBAC-002B-4236-A1BD-2C12E84FE0C0}"/>
              </a:ext>
            </a:extLst>
          </p:cNvPr>
          <p:cNvSpPr/>
          <p:nvPr/>
        </p:nvSpPr>
        <p:spPr>
          <a:xfrm>
            <a:off x="10634094" y="2923741"/>
            <a:ext cx="1301621" cy="71914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خدمات بخش نمازخانه رو به حیاط و تاسیسات در قسمت انتهایی  و راه پله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205289-48A9-4227-9251-C946EC576F03}"/>
              </a:ext>
            </a:extLst>
          </p:cNvPr>
          <p:cNvSpPr/>
          <p:nvPr/>
        </p:nvSpPr>
        <p:spPr>
          <a:xfrm>
            <a:off x="10634093" y="4193693"/>
            <a:ext cx="1301621" cy="5662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گالری های فرهنگی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E1CFDA7-F249-42CC-9396-5634CECB6432}"/>
              </a:ext>
            </a:extLst>
          </p:cNvPr>
          <p:cNvSpPr/>
          <p:nvPr/>
        </p:nvSpPr>
        <p:spPr>
          <a:xfrm>
            <a:off x="10621031" y="5279124"/>
            <a:ext cx="1301621" cy="56625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سالن نمایش و متعلقات 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EDB580B-962B-4060-9FC6-87B7B00D6C4B}"/>
              </a:ext>
            </a:extLst>
          </p:cNvPr>
          <p:cNvSpPr/>
          <p:nvPr/>
        </p:nvSpPr>
        <p:spPr>
          <a:xfrm>
            <a:off x="216003" y="2858207"/>
            <a:ext cx="1301621" cy="56625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فضای باز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E1097F5-78F2-4628-A4AA-91A6B65DE2D7}"/>
              </a:ext>
            </a:extLst>
          </p:cNvPr>
          <p:cNvSpPr/>
          <p:nvPr/>
        </p:nvSpPr>
        <p:spPr>
          <a:xfrm>
            <a:off x="130629" y="5131487"/>
            <a:ext cx="1301621" cy="56625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ورودی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0876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4EEC-6AEB-4BDB-BC95-0A35D7C9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987" y="186190"/>
            <a:ext cx="7729728" cy="501899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sz="2000" dirty="0">
                <a:cs typeface="B Nazanin" panose="00000400000000000000" pitchFamily="2" charset="-78"/>
              </a:rPr>
              <a:t>دیاگرام لکه  گذاری طبقات  بدون تخریب و تغییر ورودی طبقه اول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2EF74-069D-4E0B-9D77-77A4EFEB0A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07" t="20272" r="27831" b="22313"/>
          <a:stretch/>
        </p:blipFill>
        <p:spPr>
          <a:xfrm>
            <a:off x="949107" y="1227909"/>
            <a:ext cx="9174608" cy="52382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6393AEC4-99C7-42BF-BDE9-EFDAE0A5C734}"/>
              </a:ext>
            </a:extLst>
          </p:cNvPr>
          <p:cNvCxnSpPr>
            <a:cxnSpLocks/>
          </p:cNvCxnSpPr>
          <p:nvPr/>
        </p:nvCxnSpPr>
        <p:spPr>
          <a:xfrm flipV="1">
            <a:off x="6811347" y="1912775"/>
            <a:ext cx="2985796" cy="1744825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DD16955-4143-4C5A-BE7C-5426070F51F7}"/>
              </a:ext>
            </a:extLst>
          </p:cNvPr>
          <p:cNvCxnSpPr/>
          <p:nvPr/>
        </p:nvCxnSpPr>
        <p:spPr>
          <a:xfrm flipV="1">
            <a:off x="7623110" y="3834881"/>
            <a:ext cx="3573625" cy="587828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E19E70B4-F015-42E9-872F-7711BD975C53}"/>
              </a:ext>
            </a:extLst>
          </p:cNvPr>
          <p:cNvCxnSpPr/>
          <p:nvPr/>
        </p:nvCxnSpPr>
        <p:spPr>
          <a:xfrm flipV="1">
            <a:off x="7072604" y="5271796"/>
            <a:ext cx="3685592" cy="335902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15FA135D-16BD-44AD-B7FB-C561FFD48616}"/>
              </a:ext>
            </a:extLst>
          </p:cNvPr>
          <p:cNvCxnSpPr/>
          <p:nvPr/>
        </p:nvCxnSpPr>
        <p:spPr>
          <a:xfrm>
            <a:off x="8136294" y="4639274"/>
            <a:ext cx="2789853" cy="254633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96DE82-7EEF-4D37-9424-F80C57FEEE51}"/>
              </a:ext>
            </a:extLst>
          </p:cNvPr>
          <p:cNvSpPr/>
          <p:nvPr/>
        </p:nvSpPr>
        <p:spPr>
          <a:xfrm>
            <a:off x="9829800" y="1572207"/>
            <a:ext cx="1534886" cy="5327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Nazanin" panose="00000400000000000000" pitchFamily="2" charset="-78"/>
              </a:rPr>
              <a:t>رستوران و کافی شاپ با دید و منظر حیاط</a:t>
            </a:r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3FFBAC-002B-4236-A1BD-2C12E84FE0C0}"/>
              </a:ext>
            </a:extLst>
          </p:cNvPr>
          <p:cNvSpPr/>
          <p:nvPr/>
        </p:nvSpPr>
        <p:spPr>
          <a:xfrm>
            <a:off x="9829800" y="3442007"/>
            <a:ext cx="1534886" cy="67663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Nazanin" panose="00000400000000000000" pitchFamily="2" charset="-78"/>
              </a:rPr>
              <a:t>راه پله و فضاهای خدماتی</a:t>
            </a:r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205289-48A9-4227-9251-C946EC576F03}"/>
              </a:ext>
            </a:extLst>
          </p:cNvPr>
          <p:cNvSpPr/>
          <p:nvPr/>
        </p:nvSpPr>
        <p:spPr>
          <a:xfrm>
            <a:off x="9829800" y="4457698"/>
            <a:ext cx="1534886" cy="5327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Nazanin" panose="00000400000000000000" pitchFamily="2" charset="-78"/>
              </a:rPr>
              <a:t>بخش اداری و مدریت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E1CFDA7-F249-42CC-9396-5634CECB6432}"/>
              </a:ext>
            </a:extLst>
          </p:cNvPr>
          <p:cNvSpPr/>
          <p:nvPr/>
        </p:nvSpPr>
        <p:spPr>
          <a:xfrm>
            <a:off x="9829800" y="5201813"/>
            <a:ext cx="1534886" cy="53278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tx1"/>
                </a:solidFill>
                <a:cs typeface="B Nazanin" panose="00000400000000000000" pitchFamily="2" charset="-78"/>
              </a:rPr>
              <a:t>کتابخانه</a:t>
            </a:r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8477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3C18E-0CFF-4B54-B674-AA9684AC1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عناصر هویت بخش در حجم و نما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06142-00B6-4F3F-9456-84CBD348F1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613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2C713-EBD0-4ECE-80C6-6FE3CFC8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6131" y="389926"/>
            <a:ext cx="8079813" cy="1188720"/>
          </a:xfrm>
        </p:spPr>
        <p:txBody>
          <a:bodyPr>
            <a:noAutofit/>
          </a:bodyPr>
          <a:lstStyle/>
          <a:p>
            <a:pPr algn="r"/>
            <a:r>
              <a:rPr lang="fa-IR" sz="2000" dirty="0">
                <a:cs typeface="B Nazanin" panose="00000400000000000000" pitchFamily="2" charset="-78"/>
              </a:rPr>
              <a:t>استفاده ار آجر و کاشی ایرانی در نما 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ترکیب دو پنجره افقی طبقه اول در قالب یک پنجره با قوس ایرانی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مرمت و عدم تعویض سنگ فرش حیاط جهت حفظ اصالت و هویت بنای اولیه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6FA36C-6E11-42B2-B723-8E3094147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17" y="2417146"/>
            <a:ext cx="6157427" cy="4104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107F5F-C03C-4005-8854-B1817500AF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2" t="23614"/>
          <a:stretch/>
        </p:blipFill>
        <p:spPr>
          <a:xfrm>
            <a:off x="270589" y="2972986"/>
            <a:ext cx="4133460" cy="2575809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AE16A92E-73C7-4552-9C3C-DA68E860392D}"/>
              </a:ext>
            </a:extLst>
          </p:cNvPr>
          <p:cNvSpPr/>
          <p:nvPr/>
        </p:nvSpPr>
        <p:spPr>
          <a:xfrm>
            <a:off x="4576665" y="4182075"/>
            <a:ext cx="719235" cy="522514"/>
          </a:xfrm>
          <a:prstGeom prst="rightArrow">
            <a:avLst>
              <a:gd name="adj1" fmla="val 50000"/>
              <a:gd name="adj2" fmla="val 48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46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2C713-EBD0-4ECE-80C6-6FE3CFC86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1800" dirty="0">
                <a:cs typeface="B Nazanin" panose="00000400000000000000" pitchFamily="2" charset="-78"/>
              </a:rPr>
              <a:t>استفاده ار آجر و کاشی ایرانی در نما 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حفظ پنجره های قدیمی دراین قسمت نما جهت به یادگار ماندن هویت ساختمان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مرمت و عدم تعویض سنگ فرش حیاط جهت حفظ اصالت و هویت بنای اولیه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E16A92E-73C7-4552-9C3C-DA68E860392D}"/>
              </a:ext>
            </a:extLst>
          </p:cNvPr>
          <p:cNvSpPr/>
          <p:nvPr/>
        </p:nvSpPr>
        <p:spPr>
          <a:xfrm>
            <a:off x="4576665" y="4182075"/>
            <a:ext cx="719235" cy="522514"/>
          </a:xfrm>
          <a:prstGeom prst="rightArrow">
            <a:avLst>
              <a:gd name="adj1" fmla="val 50000"/>
              <a:gd name="adj2" fmla="val 48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D9B680-668C-4E1A-A7A9-34B35AFC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90" y="3093530"/>
            <a:ext cx="3656045" cy="24231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2C2A40-4DB6-4DFF-9EC2-92F6D971DB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4490" r="48" b="18776"/>
          <a:stretch/>
        </p:blipFill>
        <p:spPr>
          <a:xfrm>
            <a:off x="5779652" y="2497899"/>
            <a:ext cx="4567997" cy="389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51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2C713-EBD0-4ECE-80C6-6FE3CFC8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0302" y="209006"/>
            <a:ext cx="7729728" cy="1685108"/>
          </a:xfrm>
        </p:spPr>
        <p:txBody>
          <a:bodyPr>
            <a:noAutofit/>
          </a:bodyPr>
          <a:lstStyle/>
          <a:p>
            <a:pPr algn="r"/>
            <a:r>
              <a:rPr lang="fa-IR" sz="2000" dirty="0">
                <a:cs typeface="B Nazanin" panose="00000400000000000000" pitchFamily="2" charset="-78"/>
              </a:rPr>
              <a:t>استفاده ار آجر و کاشی ایرانی در نما 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ترکیب دو پنجره افقی طبقه اول در قالب یک پنجره با قوس ایرانی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مرمت و عدم تعویض سنگ فرش حیاط جهت حفظ اصالت و هویت بنای اولیه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استفاده از آب نما و حوض به یادگار از معماری اصیل ایرانی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E16A92E-73C7-4552-9C3C-DA68E860392D}"/>
              </a:ext>
            </a:extLst>
          </p:cNvPr>
          <p:cNvSpPr/>
          <p:nvPr/>
        </p:nvSpPr>
        <p:spPr>
          <a:xfrm>
            <a:off x="4576665" y="4182075"/>
            <a:ext cx="719235" cy="522514"/>
          </a:xfrm>
          <a:prstGeom prst="rightArrow">
            <a:avLst>
              <a:gd name="adj1" fmla="val 50000"/>
              <a:gd name="adj2" fmla="val 48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530015-09B3-4955-A993-DDCB6450B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967" y="2561917"/>
            <a:ext cx="5644243" cy="37628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2135D6-C436-4A68-9612-67FC5067B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23" y="3332833"/>
            <a:ext cx="3413967" cy="256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56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2C713-EBD0-4ECE-80C6-6FE3CFC8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896" y="220109"/>
            <a:ext cx="7729728" cy="1334371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1800" dirty="0">
                <a:cs typeface="B Nazanin" panose="00000400000000000000" pitchFamily="2" charset="-78"/>
              </a:rPr>
              <a:t>استفاده ار آجر و کاشی ایرانی در نما 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ترکیب دو پنجره افقی طبقه اول در قالب یک پنجره با قوس ایرانی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مرمت و عدم تعویض سنگ فرش حیاط جهت حفظ اصالت و هویت بنای اولیه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استفاده از آب نما و حوض به یادگار از معماری اصیل ایرانی</a:t>
            </a:r>
            <a:br>
              <a:rPr lang="fa-IR" sz="1800" dirty="0">
                <a:cs typeface="B Nazanin" panose="00000400000000000000" pitchFamily="2" charset="-78"/>
              </a:rPr>
            </a:br>
            <a:r>
              <a:rPr lang="fa-IR" sz="1800" dirty="0">
                <a:cs typeface="B Nazanin" panose="00000400000000000000" pitchFamily="2" charset="-78"/>
              </a:rPr>
              <a:t>ایجاد فضاهای تجمع در حیاط و هویت بخشی به فضای باز مجموعه</a:t>
            </a:r>
            <a:endParaRPr lang="en-US" sz="1800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6D12A6-422C-464C-9AA8-A0648B06D6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5" t="51293" r="-635" b="-3265"/>
          <a:stretch/>
        </p:blipFill>
        <p:spPr>
          <a:xfrm>
            <a:off x="6071364" y="2013547"/>
            <a:ext cx="5612419" cy="46615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4CBC58-7AE6-4FAF-97AC-E37A6CAC63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93" r="68164"/>
          <a:stretch/>
        </p:blipFill>
        <p:spPr>
          <a:xfrm>
            <a:off x="885176" y="1998618"/>
            <a:ext cx="4987418" cy="441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58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462F4-E156-4264-8F46-CE5DBFFE9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بخش های اصلی مجتمع فرهنگی تجاری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E3A85-ADCF-4BF8-AB14-4D0FA38F6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1-بخش تجاری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2- بخش اداری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3-بخش فرهنگی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4- بخش خدماتی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5-بخش رستوران ها و کافی شاپ ها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1682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E8DE4-3625-401E-94E3-941783664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5384" y="402989"/>
            <a:ext cx="4191225" cy="916360"/>
          </a:xfrm>
        </p:spPr>
        <p:txBody>
          <a:bodyPr>
            <a:normAutofit fontScale="90000"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1-بخش تجاری</a:t>
            </a:r>
            <a:br>
              <a:rPr lang="fa-IR" sz="2400" dirty="0"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4ADEDD2-A299-484E-9C12-70DAA68D69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0722817"/>
              </p:ext>
            </p:extLst>
          </p:nvPr>
        </p:nvGraphicFramePr>
        <p:xfrm>
          <a:off x="7145383" y="1579518"/>
          <a:ext cx="4191225" cy="2254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075">
                  <a:extLst>
                    <a:ext uri="{9D8B030D-6E8A-4147-A177-3AD203B41FA5}">
                      <a16:colId xmlns:a16="http://schemas.microsoft.com/office/drawing/2014/main" val="51419117"/>
                    </a:ext>
                  </a:extLst>
                </a:gridCol>
                <a:gridCol w="1397075">
                  <a:extLst>
                    <a:ext uri="{9D8B030D-6E8A-4147-A177-3AD203B41FA5}">
                      <a16:colId xmlns:a16="http://schemas.microsoft.com/office/drawing/2014/main" val="4214396670"/>
                    </a:ext>
                  </a:extLst>
                </a:gridCol>
                <a:gridCol w="1397075">
                  <a:extLst>
                    <a:ext uri="{9D8B030D-6E8A-4147-A177-3AD203B41FA5}">
                      <a16:colId xmlns:a16="http://schemas.microsoft.com/office/drawing/2014/main" val="3031779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82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4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100مترمربع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تجاری تیپ1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873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6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50 مترمربع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تجاری تیپ2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862933"/>
                  </a:ext>
                </a:extLst>
              </a:tr>
              <a:tr h="400128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6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30مترمربع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تجاری تیپ 3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364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3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Nazanin" panose="00000400000000000000" pitchFamily="2" charset="-78"/>
                        </a:rPr>
                        <a:t>2 مترمربع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645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Nazanin" panose="00000400000000000000" pitchFamily="2" charset="-78"/>
                        </a:rPr>
                        <a:t>25 مترمربع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آبدارخانه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910830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BEB68FA-2A9F-45EC-B6A1-772ABDC208AB}"/>
              </a:ext>
            </a:extLst>
          </p:cNvPr>
          <p:cNvSpPr txBox="1">
            <a:spLocks/>
          </p:cNvSpPr>
          <p:nvPr/>
        </p:nvSpPr>
        <p:spPr bwMode="black">
          <a:xfrm>
            <a:off x="1093137" y="402989"/>
            <a:ext cx="4191225" cy="91636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000" smtClean="0">
                <a:cs typeface="B Titr" panose="00000700000000000000" pitchFamily="2" charset="-78"/>
              </a:rPr>
              <a:t>2- بخش اداری</a:t>
            </a:r>
            <a:br>
              <a:rPr lang="fa-IR" sz="2000" smtClean="0">
                <a:cs typeface="B Titr" panose="00000700000000000000" pitchFamily="2" charset="-78"/>
              </a:rPr>
            </a:br>
            <a:endParaRPr lang="en-US" sz="2000" dirty="0">
              <a:cs typeface="B Titr" panose="00000700000000000000" pitchFamily="2" charset="-78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24ADEDD2-A299-484E-9C12-70DAA68D69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474629"/>
              </p:ext>
            </p:extLst>
          </p:nvPr>
        </p:nvGraphicFramePr>
        <p:xfrm>
          <a:off x="1093137" y="1579518"/>
          <a:ext cx="4191225" cy="21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075">
                  <a:extLst>
                    <a:ext uri="{9D8B030D-6E8A-4147-A177-3AD203B41FA5}">
                      <a16:colId xmlns:a16="http://schemas.microsoft.com/office/drawing/2014/main" val="51419117"/>
                    </a:ext>
                  </a:extLst>
                </a:gridCol>
                <a:gridCol w="1397075">
                  <a:extLst>
                    <a:ext uri="{9D8B030D-6E8A-4147-A177-3AD203B41FA5}">
                      <a16:colId xmlns:a16="http://schemas.microsoft.com/office/drawing/2014/main" val="4214396670"/>
                    </a:ext>
                  </a:extLst>
                </a:gridCol>
                <a:gridCol w="1397075">
                  <a:extLst>
                    <a:ext uri="{9D8B030D-6E8A-4147-A177-3AD203B41FA5}">
                      <a16:colId xmlns:a16="http://schemas.microsoft.com/office/drawing/2014/main" val="3031779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82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25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بایگانی و حسابداری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873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3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862933"/>
                  </a:ext>
                </a:extLst>
              </a:tr>
              <a:tr h="400128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25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آبدارخانه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364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910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102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897D8-BBDE-43BA-B98C-5BCD302CA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205" y="796834"/>
            <a:ext cx="10644900" cy="1267098"/>
          </a:xfrm>
        </p:spPr>
        <p:txBody>
          <a:bodyPr>
            <a:noAutofit/>
          </a:bodyPr>
          <a:lstStyle/>
          <a:p>
            <a:pPr algn="r" rtl="1"/>
            <a:r>
              <a:rPr lang="fa-IR" sz="2000" dirty="0" smtClean="0"/>
              <a:t/>
            </a:r>
            <a:br>
              <a:rPr lang="fa-IR" sz="2000" dirty="0" smtClean="0"/>
            </a:br>
            <a:r>
              <a:rPr lang="fa-IR" sz="2000" dirty="0"/>
              <a:t/>
            </a:r>
            <a:br>
              <a:rPr lang="fa-IR" sz="2000" dirty="0"/>
            </a:br>
            <a:r>
              <a:rPr lang="fa-IR" sz="2000" dirty="0" smtClean="0">
                <a:cs typeface="B Titr" panose="00000700000000000000" pitchFamily="2" charset="-78"/>
              </a:rPr>
              <a:t/>
            </a:r>
            <a:br>
              <a:rPr lang="fa-IR" sz="2000" dirty="0" smtClean="0">
                <a:cs typeface="B Titr" panose="00000700000000000000" pitchFamily="2" charset="-78"/>
              </a:rPr>
            </a:br>
            <a:r>
              <a:rPr lang="fa-IR" sz="2000" dirty="0">
                <a:cs typeface="B Titr" panose="00000700000000000000" pitchFamily="2" charset="-78"/>
              </a:rPr>
              <a:t/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 smtClean="0">
                <a:cs typeface="B Titr" panose="00000700000000000000" pitchFamily="2" charset="-78"/>
              </a:rPr>
              <a:t>3-بخش فرهنگی:</a:t>
            </a:r>
            <a:br>
              <a:rPr lang="fa-IR" sz="2000" dirty="0" smtClean="0">
                <a:cs typeface="B Titr" panose="00000700000000000000" pitchFamily="2" charset="-78"/>
              </a:rPr>
            </a:br>
            <a:r>
              <a:rPr lang="fa-IR" sz="2000" dirty="0">
                <a:cs typeface="B Titr" panose="00000700000000000000" pitchFamily="2" charset="-78"/>
              </a:rPr>
              <a:t/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 smtClean="0">
                <a:cs typeface="B Titr" panose="00000700000000000000" pitchFamily="2" charset="-78"/>
              </a:rPr>
              <a:t>      کتابخانه                  /                    گالری                     /               سالن </a:t>
            </a:r>
            <a:r>
              <a:rPr lang="fa-IR" sz="2000" dirty="0">
                <a:cs typeface="B Titr" panose="00000700000000000000" pitchFamily="2" charset="-78"/>
              </a:rPr>
              <a:t>نمایش</a:t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/>
              <a:t/>
            </a:r>
            <a:br>
              <a:rPr lang="fa-IR" sz="2000" dirty="0"/>
            </a:br>
            <a:r>
              <a:rPr lang="fa-IR" sz="2000" dirty="0"/>
              <a:t/>
            </a:r>
            <a:br>
              <a:rPr lang="fa-IR" sz="2000" dirty="0"/>
            </a:br>
            <a:endParaRPr lang="en-US" sz="2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0A187A5-DE00-4601-9FA7-B3D9E845E1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141626"/>
              </p:ext>
            </p:extLst>
          </p:nvPr>
        </p:nvGraphicFramePr>
        <p:xfrm>
          <a:off x="8593494" y="2286250"/>
          <a:ext cx="2875611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8537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958537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958537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مطالعه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پذیرش و اطلاعات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مخزن کتاب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مدیریت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کافی نت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6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E25CCB2-0E98-48D3-89AC-D3E64CC36E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354264"/>
              </p:ext>
            </p:extLst>
          </p:nvPr>
        </p:nvGraphicFramePr>
        <p:xfrm>
          <a:off x="4879911" y="2283862"/>
          <a:ext cx="3298599" cy="4144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533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1099533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1099533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300مترمربع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آمفی تئاتر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انتظار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گریم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تعویض لباس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تمرین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6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F901ECA-8C08-46A5-A918-06B4D00139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5843294"/>
              </p:ext>
            </p:extLst>
          </p:nvPr>
        </p:nvGraphicFramePr>
        <p:xfrm>
          <a:off x="824205" y="2268661"/>
          <a:ext cx="3298599" cy="4320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533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1099533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1099533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گالری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مدیریت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دفتر فروش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انبار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اطلاعات و پذیرش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6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56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E5B05-E12F-43FC-B5CA-BDF83EDB1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405" y="1149532"/>
            <a:ext cx="4161454" cy="914401"/>
          </a:xfrm>
        </p:spPr>
        <p:txBody>
          <a:bodyPr>
            <a:normAutofit fontScale="90000"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 4- بخش خدماتی</a:t>
            </a:r>
            <a:br>
              <a:rPr lang="fa-IR" sz="2400" dirty="0"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DACC7D28-FF46-4A32-97BF-C1FD2D0A3F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746854"/>
              </p:ext>
            </p:extLst>
          </p:nvPr>
        </p:nvGraphicFramePr>
        <p:xfrm>
          <a:off x="4329405" y="2302522"/>
          <a:ext cx="4161453" cy="3984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7151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1367339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1406963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100مترمربع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تاسیسات مرکزی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موتورخانه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100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انبار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تابلوبرق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نمازخانه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 و وضوخانه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701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96013-0B03-4E91-9A8B-44715520D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323" y="1227909"/>
            <a:ext cx="9444363" cy="953589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B Titr" panose="00000700000000000000" pitchFamily="2" charset="-78"/>
              </a:rPr>
              <a:t>5- بخش </a:t>
            </a:r>
            <a:r>
              <a:rPr lang="fa-IR" dirty="0">
                <a:cs typeface="B Titr" panose="00000700000000000000" pitchFamily="2" charset="-78"/>
              </a:rPr>
              <a:t>رستوران </a:t>
            </a:r>
            <a:r>
              <a:rPr lang="fa-IR" dirty="0" smtClean="0">
                <a:cs typeface="B Titr" panose="00000700000000000000" pitchFamily="2" charset="-78"/>
              </a:rPr>
              <a:t>ها             و             </a:t>
            </a:r>
            <a:r>
              <a:rPr lang="fa-IR" dirty="0">
                <a:cs typeface="B Titr" panose="00000700000000000000" pitchFamily="2" charset="-78"/>
              </a:rPr>
              <a:t>کافی شاپ ها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620FAA4-D56E-4790-A45D-08D276D80A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4978911"/>
              </p:ext>
            </p:extLst>
          </p:nvPr>
        </p:nvGraphicFramePr>
        <p:xfrm>
          <a:off x="6587413" y="2498465"/>
          <a:ext cx="4418274" cy="4129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2758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1472758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1472758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اصلی رستوران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آشپزخانه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پذیرش و صندوق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انبار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کارکنان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6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A5BC7B8B-D448-4287-AED4-2E3C66F04A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2659636"/>
              </p:ext>
            </p:extLst>
          </p:nvPr>
        </p:nvGraphicFramePr>
        <p:xfrm>
          <a:off x="1561323" y="2498465"/>
          <a:ext cx="4418274" cy="4129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2758">
                  <a:extLst>
                    <a:ext uri="{9D8B030D-6E8A-4147-A177-3AD203B41FA5}">
                      <a16:colId xmlns:a16="http://schemas.microsoft.com/office/drawing/2014/main" val="2226160266"/>
                    </a:ext>
                  </a:extLst>
                </a:gridCol>
                <a:gridCol w="1472758">
                  <a:extLst>
                    <a:ext uri="{9D8B030D-6E8A-4147-A177-3AD203B41FA5}">
                      <a16:colId xmlns:a16="http://schemas.microsoft.com/office/drawing/2014/main" val="1642929204"/>
                    </a:ext>
                  </a:extLst>
                </a:gridCol>
                <a:gridCol w="1472758">
                  <a:extLst>
                    <a:ext uri="{9D8B030D-6E8A-4147-A177-3AD203B41FA5}">
                      <a16:colId xmlns:a16="http://schemas.microsoft.com/office/drawing/2014/main" val="3865168478"/>
                    </a:ext>
                  </a:extLst>
                </a:gridCol>
              </a:tblGrid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تعداد 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متراژ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ریزفضا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1022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100مترمربع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سالن اصلی کافی شاپ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459624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آشپزخانه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60095"/>
                  </a:ext>
                </a:extLst>
              </a:tr>
              <a:tr h="479871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پذیرش و صندوق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77865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50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انبار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983508"/>
                  </a:ext>
                </a:extLst>
              </a:tr>
              <a:tr h="357089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1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اتاق کارکنان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83645"/>
                  </a:ext>
                </a:extLst>
              </a:tr>
              <a:tr h="624905"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6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20 مترمربع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>
                          <a:cs typeface="B Nazanin" panose="00000400000000000000" pitchFamily="2" charset="-78"/>
                        </a:rPr>
                        <a:t>سرویس بهداشتی</a:t>
                      </a:r>
                      <a:endParaRPr lang="en-US" b="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954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812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3C18E-0CFF-4B54-B674-AA9684AC1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3299" y="2796319"/>
            <a:ext cx="5781675" cy="632681"/>
          </a:xfrm>
        </p:spPr>
        <p:txBody>
          <a:bodyPr>
            <a:normAutofit fontScale="90000"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دیاگرام های لکه گذاری عمودی و افقی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06142-00B6-4F3F-9456-84CBD348F1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07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4EEC-6AEB-4BDB-BC95-0A35D7C9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960" y="964692"/>
            <a:ext cx="6851904" cy="864108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دیاگرام عمودی کنارهم نشینی فضاها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799C57-FF38-4ED8-956E-E447DC72BFBF}"/>
              </a:ext>
            </a:extLst>
          </p:cNvPr>
          <p:cNvSpPr/>
          <p:nvPr/>
        </p:nvSpPr>
        <p:spPr>
          <a:xfrm>
            <a:off x="7629339" y="4982546"/>
            <a:ext cx="2149143" cy="68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تجاری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03E66D-8983-4DB8-B415-BE4A5894CF0D}"/>
              </a:ext>
            </a:extLst>
          </p:cNvPr>
          <p:cNvSpPr/>
          <p:nvPr/>
        </p:nvSpPr>
        <p:spPr>
          <a:xfrm>
            <a:off x="5243805" y="4572000"/>
            <a:ext cx="1268326" cy="1091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گالری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CD6499-7D6E-450E-9652-C0FC61FB88DC}"/>
              </a:ext>
            </a:extLst>
          </p:cNvPr>
          <p:cNvSpPr/>
          <p:nvPr/>
        </p:nvSpPr>
        <p:spPr>
          <a:xfrm>
            <a:off x="1144555" y="4572000"/>
            <a:ext cx="2783634" cy="109168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سالن نمایش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3420AE-74A4-4D53-BFA5-A397025DD2C3}"/>
              </a:ext>
            </a:extLst>
          </p:cNvPr>
          <p:cNvSpPr/>
          <p:nvPr/>
        </p:nvSpPr>
        <p:spPr>
          <a:xfrm>
            <a:off x="7629339" y="3428996"/>
            <a:ext cx="901331" cy="6811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اداری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A4F2E1-BA38-42D4-854C-881D16B82BCD}"/>
              </a:ext>
            </a:extLst>
          </p:cNvPr>
          <p:cNvSpPr/>
          <p:nvPr/>
        </p:nvSpPr>
        <p:spPr>
          <a:xfrm>
            <a:off x="3576746" y="3025825"/>
            <a:ext cx="2935385" cy="10843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رستوران و کافی شاپ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DF39BD-180B-4B2F-8F67-3C3BE11D1938}"/>
              </a:ext>
            </a:extLst>
          </p:cNvPr>
          <p:cNvSpPr/>
          <p:nvPr/>
        </p:nvSpPr>
        <p:spPr>
          <a:xfrm>
            <a:off x="1144554" y="3025824"/>
            <a:ext cx="2379317" cy="10843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کتابخانه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D9E689-59C5-447B-9056-9A658CDF0662}"/>
              </a:ext>
            </a:extLst>
          </p:cNvPr>
          <p:cNvSpPr/>
          <p:nvPr/>
        </p:nvSpPr>
        <p:spPr>
          <a:xfrm>
            <a:off x="8595359" y="3428999"/>
            <a:ext cx="1251553" cy="6811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خدمات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843CE111-643A-4E3C-8389-3C3FB49E8A89}"/>
              </a:ext>
            </a:extLst>
          </p:cNvPr>
          <p:cNvSpPr/>
          <p:nvPr/>
        </p:nvSpPr>
        <p:spPr>
          <a:xfrm>
            <a:off x="10133045" y="3370680"/>
            <a:ext cx="1576873" cy="797769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طبقه اول</a:t>
            </a:r>
            <a:endParaRPr lang="en-US" dirty="0"/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79B7E234-BF3A-4B05-9BCD-48FEFE602793}"/>
              </a:ext>
            </a:extLst>
          </p:cNvPr>
          <p:cNvSpPr/>
          <p:nvPr/>
        </p:nvSpPr>
        <p:spPr>
          <a:xfrm>
            <a:off x="10133044" y="4865912"/>
            <a:ext cx="1576873" cy="797769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طبقه همکف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16CF85-6CEC-40F1-A49C-05543F16AB31}"/>
              </a:ext>
            </a:extLst>
          </p:cNvPr>
          <p:cNvSpPr/>
          <p:nvPr/>
        </p:nvSpPr>
        <p:spPr>
          <a:xfrm>
            <a:off x="4027717" y="4982545"/>
            <a:ext cx="1116559" cy="6811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خدمات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6D312E-47A1-4888-9ED8-61F615328CFC}"/>
              </a:ext>
            </a:extLst>
          </p:cNvPr>
          <p:cNvSpPr/>
          <p:nvPr/>
        </p:nvSpPr>
        <p:spPr>
          <a:xfrm>
            <a:off x="6620067" y="3025824"/>
            <a:ext cx="901337" cy="262811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دسترسي به طبقات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6179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64EEC-6AEB-4BDB-BC95-0A35D7C9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73" y="881651"/>
            <a:ext cx="9039499" cy="970414"/>
          </a:xfrm>
        </p:spPr>
        <p:txBody>
          <a:bodyPr>
            <a:normAutofit fontScale="90000"/>
          </a:bodyPr>
          <a:lstStyle/>
          <a:p>
            <a:pPr rtl="1"/>
            <a:r>
              <a:rPr lang="fa-IR" sz="2000" dirty="0">
                <a:cs typeface="B Titr" panose="00000700000000000000" pitchFamily="2" charset="-78"/>
              </a:rPr>
              <a:t>دیاگرام لکه  گذاری </a:t>
            </a:r>
            <a:r>
              <a:rPr lang="fa-IR" sz="2000" dirty="0" smtClean="0">
                <a:cs typeface="B Titr" panose="00000700000000000000" pitchFamily="2" charset="-78"/>
              </a:rPr>
              <a:t>طبقات:</a:t>
            </a:r>
            <a:br>
              <a:rPr lang="fa-IR" sz="2000" dirty="0" smtClean="0">
                <a:cs typeface="B Titr" panose="00000700000000000000" pitchFamily="2" charset="-78"/>
              </a:rPr>
            </a:br>
            <a:r>
              <a:rPr lang="fa-IR" sz="2000" dirty="0" smtClean="0">
                <a:cs typeface="B Titr" panose="00000700000000000000" pitchFamily="2" charset="-78"/>
              </a:rPr>
              <a:t/>
            </a:r>
            <a:br>
              <a:rPr lang="fa-IR" sz="2000" dirty="0" smtClean="0">
                <a:cs typeface="B Titr" panose="00000700000000000000" pitchFamily="2" charset="-78"/>
              </a:rPr>
            </a:br>
            <a:r>
              <a:rPr lang="fa-IR" sz="2000" dirty="0" smtClean="0">
                <a:cs typeface="B Titr" panose="00000700000000000000" pitchFamily="2" charset="-78"/>
              </a:rPr>
              <a:t>طبقه همكف 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799C57-FF38-4ED8-956E-E447DC72BFBF}"/>
              </a:ext>
            </a:extLst>
          </p:cNvPr>
          <p:cNvSpPr/>
          <p:nvPr/>
        </p:nvSpPr>
        <p:spPr>
          <a:xfrm>
            <a:off x="1632857" y="2353164"/>
            <a:ext cx="4803756" cy="412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تجاری  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03E66D-8983-4DB8-B415-BE4A5894CF0D}"/>
              </a:ext>
            </a:extLst>
          </p:cNvPr>
          <p:cNvSpPr/>
          <p:nvPr/>
        </p:nvSpPr>
        <p:spPr>
          <a:xfrm>
            <a:off x="7262949" y="3632290"/>
            <a:ext cx="1943853" cy="94654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گالری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CD6499-7D6E-450E-9652-C0FC61FB88DC}"/>
              </a:ext>
            </a:extLst>
          </p:cNvPr>
          <p:cNvSpPr/>
          <p:nvPr/>
        </p:nvSpPr>
        <p:spPr>
          <a:xfrm>
            <a:off x="5630092" y="4812928"/>
            <a:ext cx="3692330" cy="82497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سالن نمایش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79B7E234-BF3A-4B05-9BCD-48FEFE602793}"/>
              </a:ext>
            </a:extLst>
          </p:cNvPr>
          <p:cNvSpPr/>
          <p:nvPr/>
        </p:nvSpPr>
        <p:spPr>
          <a:xfrm rot="5400000">
            <a:off x="1407041" y="5409135"/>
            <a:ext cx="1227153" cy="808956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ورودی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6D312E-47A1-4888-9ED8-61F615328CFC}"/>
              </a:ext>
            </a:extLst>
          </p:cNvPr>
          <p:cNvSpPr/>
          <p:nvPr/>
        </p:nvSpPr>
        <p:spPr>
          <a:xfrm>
            <a:off x="7903029" y="2361536"/>
            <a:ext cx="1268306" cy="11466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خدمات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18902" y="3490284"/>
            <a:ext cx="5735533" cy="2120122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00B050"/>
                </a:solidFill>
                <a:cs typeface="B Nazanin" panose="00000400000000000000" pitchFamily="2" charset="-78"/>
              </a:rPr>
              <a:t>حياط</a:t>
            </a:r>
            <a:endParaRPr lang="en-US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073" y="2180398"/>
            <a:ext cx="9086779" cy="4057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6D312E-47A1-4888-9ED8-61F615328CFC}"/>
              </a:ext>
            </a:extLst>
          </p:cNvPr>
          <p:cNvSpPr/>
          <p:nvPr/>
        </p:nvSpPr>
        <p:spPr>
          <a:xfrm>
            <a:off x="6838406" y="2362416"/>
            <a:ext cx="913976" cy="6726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دسترسي به طبقات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980057" y="2840111"/>
            <a:ext cx="8551" cy="3817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7056142" y="2935921"/>
            <a:ext cx="26806" cy="2039955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8981803" y="3354594"/>
            <a:ext cx="134" cy="3013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8058774" y="3268366"/>
            <a:ext cx="254" cy="1327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8799C57-FF38-4ED8-956E-E447DC72BFBF}"/>
              </a:ext>
            </a:extLst>
          </p:cNvPr>
          <p:cNvSpPr/>
          <p:nvPr/>
        </p:nvSpPr>
        <p:spPr>
          <a:xfrm>
            <a:off x="1616140" y="2888230"/>
            <a:ext cx="4820707" cy="412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تجاری  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7852" y="1188720"/>
            <a:ext cx="25783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تجاری ها در همکف و در مقابل ورودی جهت سهولت استفاده و </a:t>
            </a:r>
            <a:r>
              <a:rPr lang="fa-IR" dirty="0" smtClean="0">
                <a:cs typeface="B Nazanin" panose="00000400000000000000" pitchFamily="2" charset="-78"/>
              </a:rPr>
              <a:t>دسترسی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رستوران و کافی شاپ در طبقه بالا در جهت اینکه ازدحام کمتر باشه و دید ومنظر بهتری ب فضای حیاط داشته </a:t>
            </a:r>
            <a:r>
              <a:rPr lang="fa-IR" dirty="0" smtClean="0">
                <a:cs typeface="B Nazanin" panose="00000400000000000000" pitchFamily="2" charset="-78"/>
              </a:rPr>
              <a:t>باشه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اداری در بالا چون میزان مراجاعات کمتری </a:t>
            </a:r>
            <a:r>
              <a:rPr lang="fa-IR" dirty="0" smtClean="0">
                <a:cs typeface="B Nazanin" panose="00000400000000000000" pitchFamily="2" charset="-78"/>
              </a:rPr>
              <a:t>داره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گالری و سالن نمایش پایین ک هم دسترسی راحت باشه هم ساختار سازه بنا جوابگوی جمعیت استفاده کننده </a:t>
            </a:r>
            <a:r>
              <a:rPr lang="fa-IR" dirty="0" smtClean="0">
                <a:cs typeface="B Nazanin" panose="00000400000000000000" pitchFamily="2" charset="-78"/>
              </a:rPr>
              <a:t>باشه</a:t>
            </a:r>
            <a:endParaRPr lang="en-US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کتابخانه نیز در ساکت ترین مکان قرار گرفته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430745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189</TotalTime>
  <Words>612</Words>
  <Application>Microsoft Office PowerPoint</Application>
  <PresentationFormat>Widescreen</PresentationFormat>
  <Paragraphs>227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B Nazanin</vt:lpstr>
      <vt:lpstr>B Titr</vt:lpstr>
      <vt:lpstr>Calibri</vt:lpstr>
      <vt:lpstr>Gill Sans MT</vt:lpstr>
      <vt:lpstr>Majalla UI</vt:lpstr>
      <vt:lpstr>Wingdings</vt:lpstr>
      <vt:lpstr>Parcel</vt:lpstr>
      <vt:lpstr>طراحی مجموعه فرهنگی تجاری میان افزا با رویکرد هویت بخشی در بازارهای ایرانی</vt:lpstr>
      <vt:lpstr>بخش های اصلی مجتمع فرهنگی تجاری</vt:lpstr>
      <vt:lpstr>1-بخش تجاری </vt:lpstr>
      <vt:lpstr>    3-بخش فرهنگی:        کتابخانه                  /                    گالری                     /               سالن نمایش   </vt:lpstr>
      <vt:lpstr> 4- بخش خدماتی </vt:lpstr>
      <vt:lpstr>5- بخش رستوران ها             و             کافی شاپ ها </vt:lpstr>
      <vt:lpstr>دیاگرام های لکه گذاری عمودی و افقی</vt:lpstr>
      <vt:lpstr>دیاگرام عمودی کنارهم نشینی فضاها</vt:lpstr>
      <vt:lpstr>دیاگرام لکه  گذاری طبقات:  طبقه همكف </vt:lpstr>
      <vt:lpstr>دیاگرام لکه  گذاری طبقات : طبقه اول</vt:lpstr>
      <vt:lpstr>ساختار کلی سایت مورد نظر</vt:lpstr>
      <vt:lpstr>دیاگرام لکه  گذاری طبقات  بدون تخریب و تغییر ورودی طبقه همکف</vt:lpstr>
      <vt:lpstr>دیاگرام لکه  گذاری طبقات  بدون تخریب و تغییر ورودی طبقه اول</vt:lpstr>
      <vt:lpstr>عناصر هویت بخش در حجم و نما</vt:lpstr>
      <vt:lpstr>استفاده ار آجر و کاشی ایرانی در نما  ترکیب دو پنجره افقی طبقه اول در قالب یک پنجره با قوس ایرانی مرمت و عدم تعویض سنگ فرش حیاط جهت حفظ اصالت و هویت بنای اولیه</vt:lpstr>
      <vt:lpstr>استفاده ار آجر و کاشی ایرانی در نما  حفظ پنجره های قدیمی دراین قسمت نما جهت به یادگار ماندن هویت ساختمان مرمت و عدم تعویض سنگ فرش حیاط جهت حفظ اصالت و هویت بنای اولیه</vt:lpstr>
      <vt:lpstr>استفاده ار آجر و کاشی ایرانی در نما  ترکیب دو پنجره افقی طبقه اول در قالب یک پنجره با قوس ایرانی مرمت و عدم تعویض سنگ فرش حیاط جهت حفظ اصالت و هویت بنای اولیه استفاده از آب نما و حوض به یادگار از معماری اصیل ایرانی</vt:lpstr>
      <vt:lpstr>استفاده ار آجر و کاشی ایرانی در نما  ترکیب دو پنجره افقی طبقه اول در قالب یک پنجره با قوس ایرانی مرمت و عدم تعویض سنگ فرش حیاط جهت حفظ اصالت و هویت بنای اولیه استفاده از آب نما و حوض به یادگار از معماری اصیل ایرانی ایجاد فضاهای تجمع در حیاط و هویت بخشی به فضای باز مجموعه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fadak</dc:creator>
  <cp:lastModifiedBy>abc</cp:lastModifiedBy>
  <cp:revision>27</cp:revision>
  <cp:lastPrinted>2026-01-02T14:46:34Z</cp:lastPrinted>
  <dcterms:created xsi:type="dcterms:W3CDTF">2025-12-28T17:15:23Z</dcterms:created>
  <dcterms:modified xsi:type="dcterms:W3CDTF">2026-01-02T14:47:31Z</dcterms:modified>
</cp:coreProperties>
</file>