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Lst>
  <p:notesMasterIdLst>
    <p:notesMasterId r:id="rId39"/>
  </p:notesMasterIdLst>
  <p:handoutMasterIdLst>
    <p:handoutMasterId r:id="rId40"/>
  </p:handoutMasterIdLst>
  <p:sldIdLst>
    <p:sldId id="265" r:id="rId3"/>
    <p:sldId id="283" r:id="rId4"/>
    <p:sldId id="297" r:id="rId5"/>
    <p:sldId id="299" r:id="rId6"/>
    <p:sldId id="302" r:id="rId7"/>
    <p:sldId id="309" r:id="rId8"/>
    <p:sldId id="301" r:id="rId9"/>
    <p:sldId id="303" r:id="rId10"/>
    <p:sldId id="304" r:id="rId11"/>
    <p:sldId id="305" r:id="rId12"/>
    <p:sldId id="306" r:id="rId13"/>
    <p:sldId id="334" r:id="rId14"/>
    <p:sldId id="307" r:id="rId15"/>
    <p:sldId id="308" r:id="rId16"/>
    <p:sldId id="300" r:id="rId17"/>
    <p:sldId id="335" r:id="rId18"/>
    <p:sldId id="325" r:id="rId19"/>
    <p:sldId id="311" r:id="rId20"/>
    <p:sldId id="313" r:id="rId21"/>
    <p:sldId id="312" r:id="rId22"/>
    <p:sldId id="314" r:id="rId23"/>
    <p:sldId id="315" r:id="rId24"/>
    <p:sldId id="316" r:id="rId25"/>
    <p:sldId id="317" r:id="rId26"/>
    <p:sldId id="336" r:id="rId27"/>
    <p:sldId id="343" r:id="rId28"/>
    <p:sldId id="337" r:id="rId29"/>
    <p:sldId id="338" r:id="rId30"/>
    <p:sldId id="318" r:id="rId31"/>
    <p:sldId id="319" r:id="rId32"/>
    <p:sldId id="344" r:id="rId33"/>
    <p:sldId id="320" r:id="rId34"/>
    <p:sldId id="322" r:id="rId35"/>
    <p:sldId id="323" r:id="rId36"/>
    <p:sldId id="324" r:id="rId37"/>
    <p:sldId id="327" r:id="rId38"/>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2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90" d="100"/>
          <a:sy n="90" d="100"/>
        </p:scale>
        <p:origin x="840" y="84"/>
      </p:cViewPr>
      <p:guideLst>
        <p:guide orient="horz" pos="1620"/>
        <p:guide pos="2880"/>
      </p:guideLst>
    </p:cSldViewPr>
  </p:slideViewPr>
  <p:notesTextViewPr>
    <p:cViewPr>
      <p:scale>
        <a:sx n="1" d="1"/>
        <a:sy n="1" d="1"/>
      </p:scale>
      <p:origin x="0" y="0"/>
    </p:cViewPr>
  </p:notesTextViewPr>
  <p:notesViewPr>
    <p:cSldViewPr showGuides="1">
      <p:cViewPr varScale="1">
        <p:scale>
          <a:sx n="83" d="100"/>
          <a:sy n="83" d="100"/>
        </p:scale>
        <p:origin x="-31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A0D974-0561-4F94-B707-428AB29B216A}" type="datetimeFigureOut">
              <a:rPr lang="ko-KR" altLang="en-US" smtClean="0"/>
              <a:t>2022-11-13</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C1FE7E-1921-4EFD-A381-47CA5A5D26F2}" type="slidenum">
              <a:rPr lang="ko-KR" altLang="en-US" smtClean="0"/>
              <a:t>‹#›</a:t>
            </a:fld>
            <a:endParaRPr lang="ko-KR" altLang="en-US"/>
          </a:p>
        </p:txBody>
      </p:sp>
    </p:spTree>
    <p:extLst>
      <p:ext uri="{BB962C8B-B14F-4D97-AF65-F5344CB8AC3E}">
        <p14:creationId xmlns:p14="http://schemas.microsoft.com/office/powerpoint/2010/main" val="3885666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0B810-6FB8-4958-ACEA-EED1FE35CBDF}" type="datetimeFigureOut">
              <a:rPr lang="ko-KR" altLang="en-US" smtClean="0"/>
              <a:t>2022-11-13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C2A06-9CFC-4017-A78E-791E0662E31D}" type="slidenum">
              <a:rPr lang="ko-KR" altLang="en-US" smtClean="0"/>
              <a:t>‹#›</a:t>
            </a:fld>
            <a:endParaRPr lang="ko-KR" altLang="en-US"/>
          </a:p>
        </p:txBody>
      </p:sp>
    </p:spTree>
    <p:extLst>
      <p:ext uri="{BB962C8B-B14F-4D97-AF65-F5344CB8AC3E}">
        <p14:creationId xmlns:p14="http://schemas.microsoft.com/office/powerpoint/2010/main" val="376648314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pic>
        <p:nvPicPr>
          <p:cNvPr id="5"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0880" y="1497141"/>
            <a:ext cx="2808312" cy="3400810"/>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755527" y="1635289"/>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2" hasCustomPrompt="1"/>
          </p:nvPr>
        </p:nvSpPr>
        <p:spPr>
          <a:xfrm>
            <a:off x="1964472" y="1635289"/>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249617" y="1635289"/>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5564872" y="1635289"/>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7288872" y="1635289"/>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Text Placeholder 9">
            <a:extLst>
              <a:ext uri="{FF2B5EF4-FFF2-40B4-BE49-F238E27FC236}">
                <a16:creationId xmlns:a16="http://schemas.microsoft.com/office/drawing/2014/main" id="{A7341551-4697-41C7-A352-EF717005841A}"/>
              </a:ext>
            </a:extLst>
          </p:cNvPr>
          <p:cNvSpPr>
            <a:spLocks noGrp="1"/>
          </p:cNvSpPr>
          <p:nvPr>
            <p:ph type="body" sz="quarter" idx="10" hasCustomPrompt="1"/>
          </p:nvPr>
        </p:nvSpPr>
        <p:spPr>
          <a:xfrm>
            <a:off x="323528" y="123478"/>
            <a:ext cx="7344816"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pic>
        <p:nvPicPr>
          <p:cNvPr id="14" name="Picture 2" descr="E:\002-KIMS BUSINESS\007-02-Fullslidesppt-Contents\20161216\Stethoscope as symbol of medicine PowerPoint Templates\main-item-01.png">
            <a:extLst>
              <a:ext uri="{FF2B5EF4-FFF2-40B4-BE49-F238E27FC236}">
                <a16:creationId xmlns:a16="http://schemas.microsoft.com/office/drawing/2014/main" id="{704696FB-5704-44BE-A7C4-3766EFA77A6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25373" y="123478"/>
            <a:ext cx="983526" cy="72996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4">
            <a:extLst>
              <a:ext uri="{FF2B5EF4-FFF2-40B4-BE49-F238E27FC236}">
                <a16:creationId xmlns:a16="http://schemas.microsoft.com/office/drawing/2014/main" id="{112562F3-7C1E-4A0C-96A9-C0EE72521397}"/>
              </a:ext>
            </a:extLst>
          </p:cNvPr>
          <p:cNvCxnSpPr/>
          <p:nvPr userDrawn="1"/>
        </p:nvCxnSpPr>
        <p:spPr>
          <a:xfrm>
            <a:off x="-6032" y="817270"/>
            <a:ext cx="7674376"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6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pic>
        <p:nvPicPr>
          <p:cNvPr id="1026"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88024" y="1280200"/>
            <a:ext cx="3600400" cy="3589865"/>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932040" y="1408807"/>
            <a:ext cx="3312368" cy="23258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Text Placeholder 9">
            <a:extLst>
              <a:ext uri="{FF2B5EF4-FFF2-40B4-BE49-F238E27FC236}">
                <a16:creationId xmlns:a16="http://schemas.microsoft.com/office/drawing/2014/main" id="{3697A31B-4C32-45F0-9980-3B5F2D5511D1}"/>
              </a:ext>
            </a:extLst>
          </p:cNvPr>
          <p:cNvSpPr>
            <a:spLocks noGrp="1"/>
          </p:cNvSpPr>
          <p:nvPr>
            <p:ph type="body" sz="quarter" idx="10" hasCustomPrompt="1"/>
          </p:nvPr>
        </p:nvSpPr>
        <p:spPr>
          <a:xfrm>
            <a:off x="323528" y="123478"/>
            <a:ext cx="7344816"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pic>
        <p:nvPicPr>
          <p:cNvPr id="8" name="Picture 2" descr="E:\002-KIMS BUSINESS\007-02-Fullslidesppt-Contents\20161216\Stethoscope as symbol of medicine PowerPoint Templates\main-item-01.png">
            <a:extLst>
              <a:ext uri="{FF2B5EF4-FFF2-40B4-BE49-F238E27FC236}">
                <a16:creationId xmlns:a16="http://schemas.microsoft.com/office/drawing/2014/main" id="{2B3A4CC3-A1A4-42DB-A940-EBD20187FA2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25373" y="123478"/>
            <a:ext cx="983526" cy="72996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4">
            <a:extLst>
              <a:ext uri="{FF2B5EF4-FFF2-40B4-BE49-F238E27FC236}">
                <a16:creationId xmlns:a16="http://schemas.microsoft.com/office/drawing/2014/main" id="{1A83409A-F47A-4922-AEBE-AE222BBF71BF}"/>
              </a:ext>
            </a:extLst>
          </p:cNvPr>
          <p:cNvCxnSpPr/>
          <p:nvPr userDrawn="1"/>
        </p:nvCxnSpPr>
        <p:spPr>
          <a:xfrm>
            <a:off x="-6032" y="817270"/>
            <a:ext cx="7674376"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233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asic Layout">
    <p:bg>
      <p:bgPr>
        <a:solidFill>
          <a:schemeClr val="bg1">
            <a:lumMod val="95000"/>
          </a:schemeClr>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619672" y="3939902"/>
            <a:ext cx="2952328" cy="576064"/>
          </a:xfrm>
          <a:prstGeom prst="rect">
            <a:avLst/>
          </a:prstGeom>
        </p:spPr>
        <p:txBody>
          <a:bodyPr anchor="ctr"/>
          <a:lstStyle>
            <a:lvl1pPr marL="0" indent="0" algn="l">
              <a:buNone/>
              <a:defRPr sz="4000" b="0" baseline="0">
                <a:solidFill>
                  <a:schemeClr val="tx1">
                    <a:lumMod val="75000"/>
                    <a:lumOff val="25000"/>
                  </a:schemeClr>
                </a:solidFill>
                <a:latin typeface="+mj-lt"/>
                <a:cs typeface="Arial" pitchFamily="34" charset="0"/>
              </a:defRPr>
            </a:lvl1pPr>
          </a:lstStyle>
          <a:p>
            <a:pPr lvl="0"/>
            <a:r>
              <a:rPr lang="en-US" altLang="ko-KR" dirty="0"/>
              <a:t>BASIC</a:t>
            </a:r>
          </a:p>
        </p:txBody>
      </p:sp>
      <p:pic>
        <p:nvPicPr>
          <p:cNvPr id="4" name="Picture 2" descr="E:\002-KIMS BUSINESS\007-02-Fullslidesppt-Contents\20161216\Stethoscope as symbol of medicine PowerPoint Templates\main-item-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4006" y="3947522"/>
            <a:ext cx="776169" cy="5760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539552" y="3723878"/>
            <a:ext cx="8064896" cy="10081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Picture Placeholder 2"/>
          <p:cNvSpPr>
            <a:spLocks noGrp="1"/>
          </p:cNvSpPr>
          <p:nvPr>
            <p:ph type="pic" idx="1" hasCustomPrompt="1"/>
          </p:nvPr>
        </p:nvSpPr>
        <p:spPr>
          <a:xfrm>
            <a:off x="539552" y="0"/>
            <a:ext cx="8064896" cy="336383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09822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843808" y="0"/>
            <a:ext cx="3456384"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66461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2" name="Rectangle 1"/>
          <p:cNvSpPr/>
          <p:nvPr userDrawn="1"/>
        </p:nvSpPr>
        <p:spPr>
          <a:xfrm>
            <a:off x="4575733" y="0"/>
            <a:ext cx="2286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Picture Placeholder 2"/>
          <p:cNvSpPr>
            <a:spLocks noGrp="1"/>
          </p:cNvSpPr>
          <p:nvPr>
            <p:ph type="pic" idx="10" hasCustomPrompt="1"/>
          </p:nvPr>
        </p:nvSpPr>
        <p:spPr>
          <a:xfrm>
            <a:off x="6858000" y="698778"/>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4575733" y="2578606"/>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2289428" y="699542"/>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0" y="2579370"/>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588380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47664" y="406569"/>
            <a:ext cx="5004048" cy="576064"/>
          </a:xfrm>
          <a:prstGeom prst="rect">
            <a:avLst/>
          </a:prstGeom>
        </p:spPr>
        <p:txBody>
          <a:bodyPr anchor="ctr"/>
          <a:lstStyle>
            <a:lvl1pPr marL="0" indent="0" algn="l">
              <a:buNone/>
              <a:defRPr sz="3600" b="0" baseline="0">
                <a:latin typeface="+mj-lt"/>
                <a:cs typeface="Arial" pitchFamily="34" charset="0"/>
              </a:defRPr>
            </a:lvl1pPr>
          </a:lstStyle>
          <a:p>
            <a:pPr lvl="0"/>
            <a:r>
              <a:rPr lang="en-US" altLang="ko-KR" dirty="0"/>
              <a:t>IMAGES STYLE</a:t>
            </a:r>
          </a:p>
        </p:txBody>
      </p:sp>
      <p:pic>
        <p:nvPicPr>
          <p:cNvPr id="5" name="Picture 2" descr="E:\002-KIMS BUSINESS\007-02-Fullslidesppt-Contents\20161216\Stethoscope as symbol of medicine PowerPoint Templates\main-item-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7916" y="329620"/>
            <a:ext cx="983526" cy="72996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0" y="2931790"/>
            <a:ext cx="9144000" cy="2211710"/>
          </a:xfrm>
          <a:prstGeom prst="rect">
            <a:avLst/>
          </a:prstGeom>
          <a:solidFill>
            <a:schemeClr val="bg1">
              <a:lumMod val="95000"/>
            </a:schemeClr>
          </a:solidFill>
        </p:spPr>
        <p:txBody>
          <a:bodyPr anchor="ctr"/>
          <a:lstStyle>
            <a:lvl1pPr marL="0" indent="0" algn="ctr">
              <a:buNone/>
              <a:defRPr sz="1200" strike="sng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05927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2051720" y="0"/>
            <a:ext cx="2286000" cy="278777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4572000" y="2571750"/>
            <a:ext cx="4572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pic>
        <p:nvPicPr>
          <p:cNvPr id="7" name="Picture 2" descr="E:\002-KIMS BUSINESS\007-02-Fullslidesppt-Contents\20161216\Stethoscope as symbol of medicine PowerPoint Templates\main-item-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0798" y="1561376"/>
            <a:ext cx="983526" cy="72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66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703784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200" b="0" baseline="0">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2" name="Rectangle 1"/>
          <p:cNvSpPr/>
          <p:nvPr userDrawn="1"/>
        </p:nvSpPr>
        <p:spPr>
          <a:xfrm>
            <a:off x="3419872" y="1893198"/>
            <a:ext cx="5724128" cy="13681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3707904" y="2139702"/>
            <a:ext cx="5436096"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3707904" y="2715766"/>
            <a:ext cx="5436096"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E:\002-KIMS BUSINESS\007-02-Fullslidesppt-Contents\20161216\Stethoscope as symbol of medicine PowerPoint Templates\main-item-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2824" y="1745754"/>
            <a:ext cx="2231488" cy="16561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1902008"/>
            <a:ext cx="467544" cy="13681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9"/>
          <p:cNvSpPr>
            <a:spLocks noGrp="1"/>
          </p:cNvSpPr>
          <p:nvPr>
            <p:ph type="body" sz="quarter" idx="10" hasCustomPrompt="1"/>
          </p:nvPr>
        </p:nvSpPr>
        <p:spPr>
          <a:xfrm>
            <a:off x="323528" y="123478"/>
            <a:ext cx="7344816" cy="576064"/>
          </a:xfrm>
          <a:prstGeom prst="rect">
            <a:avLst/>
          </a:prstGeom>
        </p:spPr>
        <p:txBody>
          <a:bodyPr anchor="ctr"/>
          <a:lstStyle>
            <a:lvl1pPr marL="0" indent="0" algn="l">
              <a:buNone/>
              <a:defRPr sz="3600" b="0" baseline="0">
                <a:latin typeface="+mj-lt"/>
                <a:cs typeface="Arial" pitchFamily="34" charset="0"/>
              </a:defRPr>
            </a:lvl1pPr>
          </a:lstStyle>
          <a:p>
            <a:pPr lvl="0"/>
            <a:r>
              <a:rPr lang="en-US" altLang="ko-KR" dirty="0"/>
              <a:t>BASIC LAYOUT</a:t>
            </a:r>
          </a:p>
        </p:txBody>
      </p:sp>
      <p:pic>
        <p:nvPicPr>
          <p:cNvPr id="4" name="Picture 2" descr="E:\002-KIMS BUSINESS\007-02-Fullslidesppt-Contents\20161216\Stethoscope as symbol of medicine PowerPoint Templates\main-item-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25373" y="123478"/>
            <a:ext cx="983526" cy="72996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6032" y="817270"/>
            <a:ext cx="7674376"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638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2915816" y="0"/>
            <a:ext cx="6228184" cy="51435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 Placeholder 9">
            <a:extLst>
              <a:ext uri="{FF2B5EF4-FFF2-40B4-BE49-F238E27FC236}">
                <a16:creationId xmlns:a16="http://schemas.microsoft.com/office/drawing/2014/main" id="{87013D31-6B1B-457D-A2E1-324A15BA2C59}"/>
              </a:ext>
            </a:extLst>
          </p:cNvPr>
          <p:cNvSpPr>
            <a:spLocks noGrp="1"/>
          </p:cNvSpPr>
          <p:nvPr>
            <p:ph type="body" sz="quarter" idx="10" hasCustomPrompt="1"/>
          </p:nvPr>
        </p:nvSpPr>
        <p:spPr>
          <a:xfrm>
            <a:off x="107504" y="2715766"/>
            <a:ext cx="2808312" cy="2088480"/>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8499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203848" y="0"/>
            <a:ext cx="5940152" cy="51435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9"/>
          <p:cNvSpPr>
            <a:spLocks noGrp="1"/>
          </p:cNvSpPr>
          <p:nvPr>
            <p:ph type="body" sz="quarter" idx="10" hasCustomPrompt="1"/>
          </p:nvPr>
        </p:nvSpPr>
        <p:spPr>
          <a:xfrm>
            <a:off x="3419872" y="123478"/>
            <a:ext cx="5544616"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7027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123478"/>
            <a:ext cx="7344816" cy="576064"/>
          </a:xfrm>
          <a:prstGeom prst="rect">
            <a:avLst/>
          </a:prstGeom>
        </p:spPr>
        <p:txBody>
          <a:bodyPr anchor="ctr"/>
          <a:lstStyle>
            <a:lvl1pPr marL="0" indent="0" algn="l">
              <a:buNone/>
              <a:defRPr sz="3600" b="0" baseline="0">
                <a:latin typeface="+mj-lt"/>
                <a:cs typeface="Arial" pitchFamily="34" charset="0"/>
              </a:defRPr>
            </a:lvl1pPr>
          </a:lstStyle>
          <a:p>
            <a:pPr lvl="0"/>
            <a:r>
              <a:rPr lang="en-US" altLang="ko-KR" dirty="0"/>
              <a:t>BASIC LAYOUT</a:t>
            </a:r>
          </a:p>
        </p:txBody>
      </p:sp>
      <p:pic>
        <p:nvPicPr>
          <p:cNvPr id="4" name="Picture 2" descr="E:\002-KIMS BUSINESS\007-02-Fullslidesppt-Contents\20161216\Stethoscope as symbol of medicine PowerPoint Templates\main-item-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25373" y="123478"/>
            <a:ext cx="983526" cy="72996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6032" y="817270"/>
            <a:ext cx="7674376"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360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2" name="Rectangle 1"/>
          <p:cNvSpPr/>
          <p:nvPr userDrawn="1"/>
        </p:nvSpPr>
        <p:spPr>
          <a:xfrm>
            <a:off x="-6032" y="0"/>
            <a:ext cx="1841728"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051720" y="123478"/>
            <a:ext cx="6912768"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pic>
        <p:nvPicPr>
          <p:cNvPr id="4" name="Picture 2" descr="E:\002-KIMS BUSINESS\007-02-Fullslidesppt-Contents\20161216\Stethoscope as symbol of medicine PowerPoint Templates\main-item-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2000" y="3867894"/>
            <a:ext cx="1265664" cy="93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66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9"/>
          <p:cNvSpPr>
            <a:spLocks noGrp="1"/>
          </p:cNvSpPr>
          <p:nvPr>
            <p:ph type="body" sz="quarter" idx="10" hasCustomPrompt="1"/>
          </p:nvPr>
        </p:nvSpPr>
        <p:spPr>
          <a:xfrm>
            <a:off x="323528" y="123478"/>
            <a:ext cx="7344816"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pic>
        <p:nvPicPr>
          <p:cNvPr id="4" name="Picture 2" descr="E:\002-KIMS BUSINESS\007-02-Fullslidesppt-Contents\20161216\Stethoscope as symbol of medicine PowerPoint Templates\main-item-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25373" y="123478"/>
            <a:ext cx="983526" cy="72996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6032" y="817270"/>
            <a:ext cx="7674376"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72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9"/>
          <p:cNvSpPr>
            <a:spLocks noGrp="1"/>
          </p:cNvSpPr>
          <p:nvPr>
            <p:ph type="body" sz="quarter" idx="10" hasCustomPrompt="1"/>
          </p:nvPr>
        </p:nvSpPr>
        <p:spPr>
          <a:xfrm>
            <a:off x="323528" y="123478"/>
            <a:ext cx="7344816"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pic>
        <p:nvPicPr>
          <p:cNvPr id="4" name="Picture 2" descr="E:\002-KIMS BUSINESS\007-02-Fullslidesppt-Contents\20161216\Stethoscope as symbol of medicine PowerPoint Templates\main-item-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25373" y="123478"/>
            <a:ext cx="983526" cy="72996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6032" y="817270"/>
            <a:ext cx="7674376"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hasCustomPrompt="1"/>
          </p:nvPr>
        </p:nvSpPr>
        <p:spPr>
          <a:xfrm>
            <a:off x="683568" y="1131590"/>
            <a:ext cx="1728192"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1" hasCustomPrompt="1"/>
          </p:nvPr>
        </p:nvSpPr>
        <p:spPr>
          <a:xfrm>
            <a:off x="2699792" y="1131590"/>
            <a:ext cx="1728192"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p:cNvSpPr>
            <a:spLocks noGrp="1"/>
          </p:cNvSpPr>
          <p:nvPr>
            <p:ph type="pic" idx="12" hasCustomPrompt="1"/>
          </p:nvPr>
        </p:nvSpPr>
        <p:spPr>
          <a:xfrm>
            <a:off x="4716016" y="1131590"/>
            <a:ext cx="1728192"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3" hasCustomPrompt="1"/>
          </p:nvPr>
        </p:nvSpPr>
        <p:spPr>
          <a:xfrm>
            <a:off x="6732240" y="1131590"/>
            <a:ext cx="1728192"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16735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 Placeholder 9"/>
          <p:cNvSpPr>
            <a:spLocks noGrp="1"/>
          </p:cNvSpPr>
          <p:nvPr>
            <p:ph type="body" sz="quarter" idx="10" hasCustomPrompt="1"/>
          </p:nvPr>
        </p:nvSpPr>
        <p:spPr>
          <a:xfrm>
            <a:off x="107504" y="3075806"/>
            <a:ext cx="2808312" cy="1368400"/>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pic>
        <p:nvPicPr>
          <p:cNvPr id="8"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85336" y="925101"/>
            <a:ext cx="3168352" cy="3836811"/>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2"/>
          <p:cNvSpPr>
            <a:spLocks noGrp="1"/>
          </p:cNvSpPr>
          <p:nvPr>
            <p:ph type="pic" idx="1" hasCustomPrompt="1"/>
          </p:nvPr>
        </p:nvSpPr>
        <p:spPr>
          <a:xfrm>
            <a:off x="3662184" y="1061419"/>
            <a:ext cx="1827251" cy="282254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2533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2" r:id="rId2"/>
    <p:sldLayoutId id="2147483666" r:id="rId3"/>
    <p:sldLayoutId id="2147483667" r:id="rId4"/>
    <p:sldLayoutId id="2147483661" r:id="rId5"/>
    <p:sldLayoutId id="2147483660" r:id="rId6"/>
    <p:sldLayoutId id="2147483664" r:id="rId7"/>
    <p:sldLayoutId id="2147483677" r:id="rId8"/>
    <p:sldLayoutId id="2147483678" r:id="rId9"/>
    <p:sldLayoutId id="2147483669" r:id="rId10"/>
    <p:sldLayoutId id="2147483670" r:id="rId11"/>
    <p:sldLayoutId id="2147483679" r:id="rId12"/>
    <p:sldLayoutId id="2147483672" r:id="rId13"/>
    <p:sldLayoutId id="2147483673" r:id="rId14"/>
    <p:sldLayoutId id="2147483674" r:id="rId15"/>
    <p:sldLayoutId id="2147483675" r:id="rId16"/>
    <p:sldLayoutId id="2147483680" r:id="rId17"/>
    <p:sldLayoutId id="2147483656" r:id="rId18"/>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51720" y="123478"/>
            <a:ext cx="6480718" cy="576064"/>
          </a:xfrm>
        </p:spPr>
        <p:txBody>
          <a:bodyPr/>
          <a:lstStyle/>
          <a:p>
            <a:pPr algn="r" rtl="1"/>
            <a:r>
              <a:rPr lang="fa-IR" altLang="ko-KR" dirty="0">
                <a:solidFill>
                  <a:srgbClr val="002060"/>
                </a:solidFill>
                <a:cs typeface="B Nazanin" panose="00000400000000000000" pitchFamily="2" charset="-78"/>
              </a:rPr>
              <a:t>نکات کلی جهت پیاده سازی اولیه</a:t>
            </a:r>
            <a:endParaRPr lang="ko-KR" altLang="en-US" dirty="0">
              <a:solidFill>
                <a:srgbClr val="002060"/>
              </a:solidFill>
              <a:cs typeface="B Nazanin" panose="00000400000000000000" pitchFamily="2" charset="-78"/>
            </a:endParaRPr>
          </a:p>
        </p:txBody>
      </p:sp>
      <p:grpSp>
        <p:nvGrpSpPr>
          <p:cNvPr id="14" name="Group 13"/>
          <p:cNvGrpSpPr/>
          <p:nvPr/>
        </p:nvGrpSpPr>
        <p:grpSpPr>
          <a:xfrm>
            <a:off x="1475656" y="817270"/>
            <a:ext cx="7056784" cy="3914720"/>
            <a:chOff x="1475656" y="817270"/>
            <a:chExt cx="7056784" cy="3914720"/>
          </a:xfrm>
        </p:grpSpPr>
        <p:cxnSp>
          <p:nvCxnSpPr>
            <p:cNvPr id="4" name="Straight Connector 3"/>
            <p:cNvCxnSpPr/>
            <p:nvPr/>
          </p:nvCxnSpPr>
          <p:spPr>
            <a:xfrm>
              <a:off x="2123728" y="817270"/>
              <a:ext cx="6408712"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532440" y="817270"/>
              <a:ext cx="0" cy="391472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75656" y="4731990"/>
              <a:ext cx="7056784"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29388" y="817270"/>
              <a:ext cx="0" cy="146644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057380" y="2283718"/>
              <a:ext cx="144016" cy="144016"/>
            </a:xfrm>
            <a:prstGeom prst="ellipse">
              <a:avLst/>
            </a:prstGeom>
            <a:solidFill>
              <a:srgbClr val="FD2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Oval 12"/>
            <p:cNvSpPr/>
            <p:nvPr/>
          </p:nvSpPr>
          <p:spPr>
            <a:xfrm>
              <a:off x="1992394" y="2226352"/>
              <a:ext cx="273988" cy="27398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9" name="Rectangle 8">
            <a:extLst>
              <a:ext uri="{FF2B5EF4-FFF2-40B4-BE49-F238E27FC236}">
                <a16:creationId xmlns:a16="http://schemas.microsoft.com/office/drawing/2014/main" id="{AF942C86-4106-0960-FBAB-DFC7C430F725}"/>
              </a:ext>
            </a:extLst>
          </p:cNvPr>
          <p:cNvSpPr/>
          <p:nvPr/>
        </p:nvSpPr>
        <p:spPr>
          <a:xfrm>
            <a:off x="2331368" y="1059582"/>
            <a:ext cx="6055692" cy="3744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rtl="1">
              <a:lnSpc>
                <a:spcPct val="150000"/>
              </a:lnSpc>
              <a:buFont typeface="+mj-lt"/>
              <a:buAutoNum type="arabicPeriod"/>
            </a:pPr>
            <a:r>
              <a:rPr lang="fa-IR" dirty="0">
                <a:solidFill>
                  <a:schemeClr val="tx1"/>
                </a:solidFill>
                <a:cs typeface="B Nazanin" panose="00000400000000000000" pitchFamily="2" charset="-78"/>
              </a:rPr>
              <a:t>فرم باید به صورت یک نسخه متناسب با تبلت ایجاد شود و قابل پر کردن باشد.</a:t>
            </a:r>
          </a:p>
          <a:p>
            <a:pPr marL="342900" indent="-342900" algn="just" rtl="1">
              <a:lnSpc>
                <a:spcPct val="150000"/>
              </a:lnSpc>
              <a:buFont typeface="+mj-lt"/>
              <a:buAutoNum type="arabicPeriod"/>
            </a:pPr>
            <a:r>
              <a:rPr lang="fa-IR" dirty="0">
                <a:solidFill>
                  <a:schemeClr val="tx1"/>
                </a:solidFill>
                <a:cs typeface="B Nazanin" panose="00000400000000000000" pitchFamily="2" charset="-78"/>
              </a:rPr>
              <a:t>فرم باید به صورت وان پیج و اسکرولی طراحی شود. </a:t>
            </a:r>
          </a:p>
          <a:p>
            <a:pPr marL="342900" indent="-342900" algn="just" rtl="1">
              <a:lnSpc>
                <a:spcPct val="150000"/>
              </a:lnSpc>
              <a:buFont typeface="+mj-lt"/>
              <a:buAutoNum type="arabicPeriod"/>
            </a:pPr>
            <a:r>
              <a:rPr lang="fa-IR" dirty="0">
                <a:solidFill>
                  <a:schemeClr val="tx1"/>
                </a:solidFill>
                <a:cs typeface="B Nazanin" panose="00000400000000000000" pitchFamily="2" charset="-78"/>
              </a:rPr>
              <a:t>طراحی باید در عین زیبایی و یکپارچگی کمترین میزان فضای مرده را داشته باشد.</a:t>
            </a:r>
          </a:p>
          <a:p>
            <a:pPr marL="342900" indent="-342900" algn="just" rtl="1">
              <a:lnSpc>
                <a:spcPct val="150000"/>
              </a:lnSpc>
              <a:buFont typeface="+mj-lt"/>
              <a:buAutoNum type="arabicPeriod"/>
            </a:pPr>
            <a:r>
              <a:rPr lang="fa-IR" dirty="0">
                <a:solidFill>
                  <a:schemeClr val="tx1"/>
                </a:solidFill>
                <a:cs typeface="B Nazanin" panose="00000400000000000000" pitchFamily="2" charset="-78"/>
              </a:rPr>
              <a:t>با وجود اسکرولی بودن پرونده، طراحی باید طوری باشد که حداقل اسکرول را در مرحله اول داشته باشیم.</a:t>
            </a:r>
          </a:p>
          <a:p>
            <a:pPr marL="342900" indent="-342900" algn="just" rtl="1">
              <a:lnSpc>
                <a:spcPct val="150000"/>
              </a:lnSpc>
              <a:buFont typeface="+mj-lt"/>
              <a:buAutoNum type="arabicPeriod"/>
            </a:pPr>
            <a:r>
              <a:rPr lang="fa-IR" dirty="0">
                <a:solidFill>
                  <a:schemeClr val="tx1"/>
                </a:solidFill>
                <a:cs typeface="B Nazanin" panose="00000400000000000000" pitchFamily="2" charset="-78"/>
              </a:rPr>
              <a:t>با توجه با حائز اهمیت بودن سرعت، کاربردپذیری و سهولت کاربری جهت انجام فرایند توسط پزشکان رعایت کامل نکات طراحی </a:t>
            </a:r>
            <a:r>
              <a:rPr lang="en-US" sz="1600" dirty="0">
                <a:solidFill>
                  <a:schemeClr val="tx1"/>
                </a:solidFill>
                <a:latin typeface="Times New Roman" panose="02020603050405020304" pitchFamily="18" charset="0"/>
                <a:cs typeface="Times New Roman" panose="02020603050405020304" pitchFamily="18" charset="0"/>
              </a:rPr>
              <a:t>UI/UX</a:t>
            </a:r>
            <a:r>
              <a:rPr lang="fa-IR" sz="1600" dirty="0">
                <a:solidFill>
                  <a:schemeClr val="tx1"/>
                </a:solidFill>
                <a:latin typeface="Times New Roman" panose="02020603050405020304" pitchFamily="18" charset="0"/>
                <a:cs typeface="Times New Roman" panose="02020603050405020304" pitchFamily="18" charset="0"/>
              </a:rPr>
              <a:t> </a:t>
            </a:r>
            <a:r>
              <a:rPr lang="fa-IR" dirty="0">
                <a:solidFill>
                  <a:schemeClr val="tx1"/>
                </a:solidFill>
                <a:cs typeface="B Nazanin" panose="00000400000000000000" pitchFamily="2" charset="-78"/>
              </a:rPr>
              <a:t>ضروری است.</a:t>
            </a:r>
          </a:p>
          <a:p>
            <a:pPr marL="342900" indent="-342900" algn="just" rtl="1">
              <a:lnSpc>
                <a:spcPct val="150000"/>
              </a:lnSpc>
              <a:buFont typeface="+mj-lt"/>
              <a:buAutoNum type="arabicPeriod"/>
            </a:pPr>
            <a:endParaRPr lang="en-US" dirty="0">
              <a:solidFill>
                <a:schemeClr val="tx1"/>
              </a:solidFill>
            </a:endParaRPr>
          </a:p>
        </p:txBody>
      </p:sp>
    </p:spTree>
    <p:extLst>
      <p:ext uri="{BB962C8B-B14F-4D97-AF65-F5344CB8AC3E}">
        <p14:creationId xmlns:p14="http://schemas.microsoft.com/office/powerpoint/2010/main" val="1587369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ارزیابی اولیه وضعیت بیمار (نکات)</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396929" y="1275606"/>
            <a:ext cx="8568952" cy="3528392"/>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4. اشباع اکسیژن بطور کلی در یکی از بازه های زیر قرار می گیرد</a:t>
            </a:r>
            <a:r>
              <a:rPr lang="en-US" sz="1600" b="1" dirty="0">
                <a:solidFill>
                  <a:schemeClr val="tx1"/>
                </a:solidFill>
                <a:cs typeface="B Nazanin" panose="00000400000000000000" pitchFamily="2" charset="-78"/>
              </a:rPr>
              <a:t>.</a:t>
            </a: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p:txBody>
      </p:sp>
      <p:pic>
        <p:nvPicPr>
          <p:cNvPr id="6" name="Picture 5">
            <a:extLst>
              <a:ext uri="{FF2B5EF4-FFF2-40B4-BE49-F238E27FC236}">
                <a16:creationId xmlns:a16="http://schemas.microsoft.com/office/drawing/2014/main" id="{00C62631-C08A-82D3-F785-08D87C81D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707654"/>
            <a:ext cx="3241446" cy="2999547"/>
          </a:xfrm>
          <a:prstGeom prst="rect">
            <a:avLst/>
          </a:prstGeom>
        </p:spPr>
      </p:pic>
      <p:pic>
        <p:nvPicPr>
          <p:cNvPr id="11" name="Picture 10">
            <a:extLst>
              <a:ext uri="{FF2B5EF4-FFF2-40B4-BE49-F238E27FC236}">
                <a16:creationId xmlns:a16="http://schemas.microsoft.com/office/drawing/2014/main" id="{474FD4A6-8070-C27B-B625-07D849D95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405" y="2825990"/>
            <a:ext cx="4219575" cy="1933575"/>
          </a:xfrm>
          <a:prstGeom prst="rect">
            <a:avLst/>
          </a:prstGeom>
        </p:spPr>
      </p:pic>
      <p:pic>
        <p:nvPicPr>
          <p:cNvPr id="9" name="Picture 8">
            <a:extLst>
              <a:ext uri="{FF2B5EF4-FFF2-40B4-BE49-F238E27FC236}">
                <a16:creationId xmlns:a16="http://schemas.microsoft.com/office/drawing/2014/main" id="{9DDA0410-B196-DCE3-ECA5-6897B2A110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621" y="2396367"/>
            <a:ext cx="2447186" cy="1513723"/>
          </a:xfrm>
          <a:prstGeom prst="rect">
            <a:avLst/>
          </a:prstGeom>
        </p:spPr>
      </p:pic>
    </p:spTree>
    <p:extLst>
      <p:ext uri="{BB962C8B-B14F-4D97-AF65-F5344CB8AC3E}">
        <p14:creationId xmlns:p14="http://schemas.microsoft.com/office/powerpoint/2010/main" val="33090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ارزیابی اولیه وضعیت بیمار (نکات)</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396929" y="1059582"/>
            <a:ext cx="8568952" cy="3744416"/>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5. نرخ تنفس با توجه به رنج سنی و جنسیت فرد در بازه های مختلف قرار می گیرد</a:t>
            </a:r>
            <a:r>
              <a:rPr lang="en-US" sz="1600" b="1" dirty="0">
                <a:solidFill>
                  <a:schemeClr val="tx1"/>
                </a:solidFill>
                <a:cs typeface="B Nazanin" panose="00000400000000000000" pitchFamily="2" charset="-78"/>
              </a:rPr>
              <a:t>.</a:t>
            </a:r>
            <a:endParaRPr lang="fa-IR" sz="1600" b="1"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p:txBody>
      </p:sp>
      <p:graphicFrame>
        <p:nvGraphicFramePr>
          <p:cNvPr id="5" name="Table 5">
            <a:extLst>
              <a:ext uri="{FF2B5EF4-FFF2-40B4-BE49-F238E27FC236}">
                <a16:creationId xmlns:a16="http://schemas.microsoft.com/office/drawing/2014/main" id="{33D03F72-ADA0-51C0-4AB0-9E6662FCC5BC}"/>
              </a:ext>
            </a:extLst>
          </p:cNvPr>
          <p:cNvGraphicFramePr>
            <a:graphicFrameLocks noGrp="1"/>
          </p:cNvGraphicFramePr>
          <p:nvPr>
            <p:extLst>
              <p:ext uri="{D42A27DB-BD31-4B8C-83A1-F6EECF244321}">
                <p14:modId xmlns:p14="http://schemas.microsoft.com/office/powerpoint/2010/main" val="1617952859"/>
              </p:ext>
            </p:extLst>
          </p:nvPr>
        </p:nvGraphicFramePr>
        <p:xfrm>
          <a:off x="541642" y="1851670"/>
          <a:ext cx="8279526" cy="1724343"/>
        </p:xfrm>
        <a:graphic>
          <a:graphicData uri="http://schemas.openxmlformats.org/drawingml/2006/table">
            <a:tbl>
              <a:tblPr firstRow="1" bandRow="1">
                <a:tableStyleId>{5C22544A-7EE6-4342-B048-85BDC9FD1C3A}</a:tableStyleId>
              </a:tblPr>
              <a:tblGrid>
                <a:gridCol w="8279526">
                  <a:extLst>
                    <a:ext uri="{9D8B030D-6E8A-4147-A177-3AD203B41FA5}">
                      <a16:colId xmlns:a16="http://schemas.microsoft.com/office/drawing/2014/main" val="2137558324"/>
                    </a:ext>
                  </a:extLst>
                </a:gridCol>
              </a:tblGrid>
              <a:tr h="370840">
                <a:tc>
                  <a:txBody>
                    <a:bodyPr/>
                    <a:lstStyle/>
                    <a:p>
                      <a:pPr marL="0" marR="0" lvl="0" indent="0" algn="just" defTabSz="914400" rtl="1" eaLnBrk="1" fontAlgn="auto" latinLnBrk="1" hangingPunct="1">
                        <a:lnSpc>
                          <a:spcPct val="150000"/>
                        </a:lnSpc>
                        <a:spcBef>
                          <a:spcPts val="0"/>
                        </a:spcBef>
                        <a:spcAft>
                          <a:spcPts val="0"/>
                        </a:spcAft>
                        <a:buClrTx/>
                        <a:buSzTx/>
                        <a:buFontTx/>
                        <a:buNone/>
                        <a:tabLst/>
                        <a:defRPr/>
                      </a:pPr>
                      <a:r>
                        <a:rPr lang="fa-IR" sz="1400" dirty="0">
                          <a:solidFill>
                            <a:schemeClr val="tx1"/>
                          </a:solidFill>
                          <a:cs typeface="B Nazanin" panose="00000400000000000000" pitchFamily="2" charset="-78"/>
                        </a:rPr>
                        <a:t>** در صورت نرمال نبودن نرخ تنفس لیستی از دلایل منجر به این مورد نیز باز شود.</a:t>
                      </a:r>
                    </a:p>
                    <a:p>
                      <a:pPr algn="just" rtl="1">
                        <a:lnSpc>
                          <a:spcPct val="150000"/>
                        </a:lnSpc>
                      </a:pPr>
                      <a:r>
                        <a:rPr lang="fa-IR" sz="1400" dirty="0">
                          <a:solidFill>
                            <a:schemeClr val="tx1"/>
                          </a:solidFill>
                          <a:cs typeface="B Nazanin" panose="00000400000000000000" pitchFamily="2" charset="-78"/>
                        </a:rPr>
                        <a:t>بطور مثال:</a:t>
                      </a:r>
                    </a:p>
                    <a:p>
                      <a:pPr marL="171450" indent="-171450" algn="just" rtl="1">
                        <a:lnSpc>
                          <a:spcPct val="150000"/>
                        </a:lnSpc>
                        <a:buFont typeface="Arial" panose="020B0604020202020204" pitchFamily="34" charset="0"/>
                        <a:buChar char="•"/>
                      </a:pPr>
                      <a:r>
                        <a:rPr lang="fa-IR" sz="1400" dirty="0">
                          <a:solidFill>
                            <a:schemeClr val="tx1"/>
                          </a:solidFill>
                          <a:cs typeface="B Nazanin" panose="00000400000000000000" pitchFamily="2" charset="-78"/>
                        </a:rPr>
                        <a:t>دلایل نرخ تنفس پایین: ضربه به سر، آپنه، مصرف بیش از حد دارو، مصرف بیش از حد الکل</a:t>
                      </a:r>
                    </a:p>
                    <a:p>
                      <a:pPr marL="171450" indent="-171450" algn="just" rtl="1">
                        <a:lnSpc>
                          <a:spcPct val="150000"/>
                        </a:lnSpc>
                        <a:buFont typeface="Arial" panose="020B0604020202020204" pitchFamily="34" charset="0"/>
                        <a:buChar char="•"/>
                      </a:pPr>
                      <a:r>
                        <a:rPr lang="fa-IR" sz="1400" dirty="0">
                          <a:solidFill>
                            <a:schemeClr val="tx1"/>
                          </a:solidFill>
                          <a:cs typeface="B Nazanin" panose="00000400000000000000" pitchFamily="2" charset="-78"/>
                        </a:rPr>
                        <a:t>دلایل نرخ تنفس بالا: آسم، نارسایی قلبی، بیماری ریوی، واکنش آلرژیک، پنومونی</a:t>
                      </a:r>
                      <a:endParaRPr lang="fa-IR" sz="1400" b="1" dirty="0">
                        <a:solidFill>
                          <a:schemeClr val="tx1"/>
                        </a:solidFill>
                        <a:cs typeface="B Nazanin" panose="00000400000000000000" pitchFamily="2" charset="-78"/>
                      </a:endParaRPr>
                    </a:p>
                    <a:p>
                      <a:endParaRPr lang="en-US" sz="1000" dirty="0"/>
                    </a:p>
                    <a:p>
                      <a:pPr algn="just" rtl="1">
                        <a:lnSpc>
                          <a:spcPct val="150000"/>
                        </a:lnSpc>
                      </a:pPr>
                      <a:endParaRPr lang="en-US" sz="1000" b="0" dirty="0"/>
                    </a:p>
                  </a:txBody>
                  <a:tcPr>
                    <a:lnR w="12700" cmpd="sng">
                      <a:noFill/>
                    </a:lnR>
                    <a:solidFill>
                      <a:schemeClr val="bg1"/>
                    </a:solidFill>
                  </a:tcPr>
                </a:tc>
                <a:extLst>
                  <a:ext uri="{0D108BD9-81ED-4DB2-BD59-A6C34878D82A}">
                    <a16:rowId xmlns:a16="http://schemas.microsoft.com/office/drawing/2014/main" val="2454851129"/>
                  </a:ext>
                </a:extLst>
              </a:tr>
            </a:tbl>
          </a:graphicData>
        </a:graphic>
      </p:graphicFrame>
    </p:spTree>
    <p:extLst>
      <p:ext uri="{BB962C8B-B14F-4D97-AF65-F5344CB8AC3E}">
        <p14:creationId xmlns:p14="http://schemas.microsoft.com/office/powerpoint/2010/main" val="256893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ارزیابی اولیه وضعیت بیمار (نکات)</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396929" y="1059582"/>
            <a:ext cx="8568952" cy="3744416"/>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5. نرخ تنفس با توجه به رنج سنی و جنسیت فرد در بازه های زیر قرار می گیرد </a:t>
            </a:r>
            <a:r>
              <a:rPr lang="en-US" sz="1600" b="1" dirty="0">
                <a:solidFill>
                  <a:schemeClr val="tx1"/>
                </a:solidFill>
                <a:cs typeface="B Nazanin" panose="00000400000000000000" pitchFamily="2" charset="-78"/>
              </a:rPr>
              <a:t>.</a:t>
            </a: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p:txBody>
      </p:sp>
      <p:pic>
        <p:nvPicPr>
          <p:cNvPr id="8" name="Picture 7">
            <a:extLst>
              <a:ext uri="{FF2B5EF4-FFF2-40B4-BE49-F238E27FC236}">
                <a16:creationId xmlns:a16="http://schemas.microsoft.com/office/drawing/2014/main" id="{79015F36-3A1E-0D73-2CCC-D6B101BB7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639990"/>
            <a:ext cx="2957017" cy="3164008"/>
          </a:xfrm>
          <a:prstGeom prst="rect">
            <a:avLst/>
          </a:prstGeom>
        </p:spPr>
      </p:pic>
      <p:pic>
        <p:nvPicPr>
          <p:cNvPr id="10" name="Picture 9">
            <a:extLst>
              <a:ext uri="{FF2B5EF4-FFF2-40B4-BE49-F238E27FC236}">
                <a16:creationId xmlns:a16="http://schemas.microsoft.com/office/drawing/2014/main" id="{D9FFD5F2-7196-4408-7000-9A1B85D69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7" y="1563638"/>
            <a:ext cx="2232248" cy="3217722"/>
          </a:xfrm>
          <a:prstGeom prst="rect">
            <a:avLst/>
          </a:prstGeom>
        </p:spPr>
      </p:pic>
    </p:spTree>
    <p:extLst>
      <p:ext uri="{BB962C8B-B14F-4D97-AF65-F5344CB8AC3E}">
        <p14:creationId xmlns:p14="http://schemas.microsoft.com/office/powerpoint/2010/main" val="243675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ارزیابی اولیه وضعیت بیمار (نکات)</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396929" y="1059582"/>
            <a:ext cx="8568952" cy="3744416"/>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6. دمای بدن با توجه به رنج سنی فرد در بازه های زیر قرار می گیرد </a:t>
            </a:r>
            <a:r>
              <a:rPr lang="en-US" sz="1600" b="1" dirty="0">
                <a:solidFill>
                  <a:schemeClr val="tx1"/>
                </a:solidFill>
                <a:cs typeface="B Nazanin" panose="00000400000000000000" pitchFamily="2" charset="-78"/>
              </a:rPr>
              <a:t>.</a:t>
            </a: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p:txBody>
      </p:sp>
      <p:pic>
        <p:nvPicPr>
          <p:cNvPr id="6" name="Picture 5">
            <a:extLst>
              <a:ext uri="{FF2B5EF4-FFF2-40B4-BE49-F238E27FC236}">
                <a16:creationId xmlns:a16="http://schemas.microsoft.com/office/drawing/2014/main" id="{F1B5EB78-620A-66A7-33DB-006E6C2B1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851670"/>
            <a:ext cx="1662173" cy="2856035"/>
          </a:xfrm>
          <a:prstGeom prst="rect">
            <a:avLst/>
          </a:prstGeom>
        </p:spPr>
      </p:pic>
      <p:pic>
        <p:nvPicPr>
          <p:cNvPr id="7" name="Picture 6">
            <a:extLst>
              <a:ext uri="{FF2B5EF4-FFF2-40B4-BE49-F238E27FC236}">
                <a16:creationId xmlns:a16="http://schemas.microsoft.com/office/drawing/2014/main" id="{8116C7F2-F2D3-6EA6-0A82-C110EFE5C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3887" y="1940170"/>
            <a:ext cx="3962330" cy="2767535"/>
          </a:xfrm>
          <a:prstGeom prst="rect">
            <a:avLst/>
          </a:prstGeom>
        </p:spPr>
      </p:pic>
    </p:spTree>
    <p:extLst>
      <p:ext uri="{BB962C8B-B14F-4D97-AF65-F5344CB8AC3E}">
        <p14:creationId xmlns:p14="http://schemas.microsoft.com/office/powerpoint/2010/main" val="729686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ارزیابی اولیه وضعیت بیمار (نکات)</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396929" y="1275606"/>
            <a:ext cx="8568952" cy="3528392"/>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7. گروه خونی: بصورت لیستی مشابه زیر نمایش داده شود و با کلیک، گروه خونی مورد نظر به رنگ سبز نشان داده شود. در این قبیل آیتم ها فقط قابلیت انتخاب یک آیتم وجود دارد. </a:t>
            </a: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p:txBody>
      </p:sp>
      <p:pic>
        <p:nvPicPr>
          <p:cNvPr id="8" name="Picture 7">
            <a:extLst>
              <a:ext uri="{FF2B5EF4-FFF2-40B4-BE49-F238E27FC236}">
                <a16:creationId xmlns:a16="http://schemas.microsoft.com/office/drawing/2014/main" id="{732B1693-B762-90A6-D306-08FE58213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427734"/>
            <a:ext cx="3645024" cy="2187014"/>
          </a:xfrm>
          <a:prstGeom prst="rect">
            <a:avLst/>
          </a:prstGeom>
        </p:spPr>
      </p:pic>
    </p:spTree>
    <p:extLst>
      <p:ext uri="{BB962C8B-B14F-4D97-AF65-F5344CB8AC3E}">
        <p14:creationId xmlns:p14="http://schemas.microsoft.com/office/powerpoint/2010/main" val="2926275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علائم و نشانه ها</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3867894"/>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علائم و نشانه ها به ترتیب در دسته های زیر قرار می گیرند:</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قلبی و عروقی</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تنفسی</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عصبی</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پوستی</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گوارشی</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عضلانی</a:t>
            </a:r>
          </a:p>
          <a:p>
            <a:pPr algn="just" rtl="1">
              <a:lnSpc>
                <a:spcPct val="150000"/>
              </a:lnSpc>
            </a:pPr>
            <a:r>
              <a:rPr lang="fa-IR" sz="1600" b="1" dirty="0">
                <a:solidFill>
                  <a:schemeClr val="tx1"/>
                </a:solidFill>
                <a:cs typeface="B Nazanin" panose="00000400000000000000" pitchFamily="2" charset="-78"/>
              </a:rPr>
              <a:t>** هر دسته به ترتیب دارای سه گزینه است: عدم تکمیل (گزینه پیش فرض)، دارد ( به معنای داشتن علائم)، ندارد (به معنای عدم وجود علائم) و به ترتیب با رنگ های نارنجی، سبز و قرمز تمایز داده شود.</a:t>
            </a:r>
          </a:p>
          <a:p>
            <a:pPr algn="just" rtl="1">
              <a:lnSpc>
                <a:spcPct val="150000"/>
              </a:lnSpc>
            </a:pPr>
            <a:r>
              <a:rPr lang="fa-IR" sz="1600" b="1" dirty="0">
                <a:solidFill>
                  <a:schemeClr val="tx1"/>
                </a:solidFill>
                <a:cs typeface="B Nazanin" panose="00000400000000000000" pitchFamily="2" charset="-78"/>
              </a:rPr>
              <a:t>** در هر دسته قابلیت انتخاب چند علائم وجود دارد.</a:t>
            </a:r>
          </a:p>
          <a:p>
            <a:pPr algn="just" rtl="1">
              <a:lnSpc>
                <a:spcPct val="150000"/>
              </a:lnSpc>
            </a:pPr>
            <a:endParaRPr lang="fa-IR" sz="1600" b="1" dirty="0">
              <a:solidFill>
                <a:schemeClr val="tx1"/>
              </a:solidFill>
              <a:cs typeface="B Nazanin" panose="00000400000000000000" pitchFamily="2" charset="-78"/>
            </a:endParaRPr>
          </a:p>
        </p:txBody>
      </p:sp>
      <p:pic>
        <p:nvPicPr>
          <p:cNvPr id="6" name="Picture 5">
            <a:extLst>
              <a:ext uri="{FF2B5EF4-FFF2-40B4-BE49-F238E27FC236}">
                <a16:creationId xmlns:a16="http://schemas.microsoft.com/office/drawing/2014/main" id="{DF8A871E-3ECA-0CA6-A7F3-65F4F9C0F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234335"/>
            <a:ext cx="4130057" cy="569663"/>
          </a:xfrm>
          <a:prstGeom prst="rect">
            <a:avLst/>
          </a:prstGeom>
        </p:spPr>
      </p:pic>
    </p:spTree>
    <p:extLst>
      <p:ext uri="{BB962C8B-B14F-4D97-AF65-F5344CB8AC3E}">
        <p14:creationId xmlns:p14="http://schemas.microsoft.com/office/powerpoint/2010/main" val="330088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علائم و نشانه ها</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3867894"/>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به محض تیک خوردن دسته علائم، لیست علائم آن دسته ظاهر شود. قابلیت انتخاب چند آیتم از هر لیست وجود دارد:</a:t>
            </a:r>
          </a:p>
          <a:p>
            <a:pPr marL="285750" indent="-285750" algn="just" rtl="1">
              <a:lnSpc>
                <a:spcPct val="150000"/>
              </a:lnSpc>
              <a:buFont typeface="Wingdings" panose="05000000000000000000" pitchFamily="2" charset="2"/>
              <a:buChar char="q"/>
            </a:pPr>
            <a:endParaRPr lang="fa-IR" sz="1600" b="1" dirty="0">
              <a:solidFill>
                <a:schemeClr val="tx1"/>
              </a:solidFill>
              <a:cs typeface="B Nazanin" panose="00000400000000000000" pitchFamily="2" charset="-78"/>
            </a:endParaRPr>
          </a:p>
          <a:p>
            <a:pPr marL="285750" indent="-285750" algn="just" rtl="1">
              <a:lnSpc>
                <a:spcPct val="150000"/>
              </a:lnSpc>
              <a:buFont typeface="Wingdings" panose="05000000000000000000" pitchFamily="2" charset="2"/>
              <a:buChar char="q"/>
            </a:pPr>
            <a:endParaRPr lang="fa-IR" sz="1600" b="1" dirty="0">
              <a:solidFill>
                <a:schemeClr val="tx1"/>
              </a:solidFill>
              <a:cs typeface="B Nazanin" panose="00000400000000000000" pitchFamily="2" charset="-78"/>
            </a:endParaRPr>
          </a:p>
          <a:p>
            <a:pPr marL="285750" indent="-285750" algn="just" rtl="1">
              <a:lnSpc>
                <a:spcPct val="150000"/>
              </a:lnSpc>
              <a:buFont typeface="Wingdings" panose="05000000000000000000" pitchFamily="2" charset="2"/>
              <a:buChar char="q"/>
            </a:pPr>
            <a:endParaRPr lang="fa-IR" sz="1600" b="1" dirty="0">
              <a:solidFill>
                <a:schemeClr val="tx1"/>
              </a:solidFill>
              <a:cs typeface="B Nazanin" panose="00000400000000000000" pitchFamily="2" charset="-78"/>
            </a:endParaRPr>
          </a:p>
          <a:p>
            <a:pPr marL="285750" indent="-285750" algn="just" rtl="1">
              <a:lnSpc>
                <a:spcPct val="150000"/>
              </a:lnSpc>
              <a:buFont typeface="Wingdings" panose="05000000000000000000" pitchFamily="2" charset="2"/>
              <a:buChar char="q"/>
            </a:pPr>
            <a:endParaRPr lang="fa-IR" sz="1600" b="1" dirty="0">
              <a:solidFill>
                <a:schemeClr val="tx1"/>
              </a:solidFill>
              <a:cs typeface="B Nazanin" panose="00000400000000000000" pitchFamily="2" charset="-78"/>
            </a:endParaRPr>
          </a:p>
          <a:p>
            <a:pPr marL="285750" indent="-285750" algn="just" rtl="1">
              <a:lnSpc>
                <a:spcPct val="150000"/>
              </a:lnSpc>
              <a:buFont typeface="Wingdings" panose="05000000000000000000" pitchFamily="2" charset="2"/>
              <a:buChar char="q"/>
            </a:pPr>
            <a:endParaRPr lang="fa-IR" sz="1600" b="1" dirty="0">
              <a:solidFill>
                <a:schemeClr val="tx1"/>
              </a:solidFill>
              <a:cs typeface="B Nazanin" panose="00000400000000000000" pitchFamily="2" charset="-78"/>
            </a:endParaRPr>
          </a:p>
          <a:p>
            <a:pPr marL="285750" indent="-285750" algn="just" rtl="1">
              <a:lnSpc>
                <a:spcPct val="150000"/>
              </a:lnSpc>
              <a:buFont typeface="Wingdings" panose="05000000000000000000" pitchFamily="2" charset="2"/>
              <a:buChar char="q"/>
            </a:pPr>
            <a:endParaRPr lang="fa-IR" sz="1600" b="1" dirty="0">
              <a:solidFill>
                <a:schemeClr val="tx1"/>
              </a:solidFill>
              <a:cs typeface="B Nazanin" panose="00000400000000000000" pitchFamily="2" charset="-78"/>
            </a:endParaRPr>
          </a:p>
          <a:p>
            <a:pPr marL="285750" indent="-285750" algn="just" rtl="1">
              <a:lnSpc>
                <a:spcPct val="150000"/>
              </a:lnSpc>
              <a:buFont typeface="Wingdings" panose="05000000000000000000" pitchFamily="2" charset="2"/>
              <a:buChar char="q"/>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p:txBody>
      </p:sp>
      <p:pic>
        <p:nvPicPr>
          <p:cNvPr id="7" name="Picture 6">
            <a:extLst>
              <a:ext uri="{FF2B5EF4-FFF2-40B4-BE49-F238E27FC236}">
                <a16:creationId xmlns:a16="http://schemas.microsoft.com/office/drawing/2014/main" id="{4064D395-96A1-0E0E-EA47-2CF737017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143" y="1563638"/>
            <a:ext cx="6285714" cy="3057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3879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علائم و نشانه ها</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3867894"/>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علائم و نشانه های هر دسته تیک خورد باکسی ظاهر شود که حاوی جزییاتی از قبیل اطلاعات زیر باشد:</a:t>
            </a:r>
          </a:p>
          <a:p>
            <a:pPr marL="285750" indent="-285750" algn="just" rtl="1">
              <a:lnSpc>
                <a:spcPct val="150000"/>
              </a:lnSpc>
              <a:buFont typeface="Wingdings" panose="05000000000000000000" pitchFamily="2" charset="2"/>
              <a:buChar char="q"/>
            </a:pPr>
            <a:endParaRPr lang="fa-IR" sz="1600" b="1" dirty="0">
              <a:solidFill>
                <a:schemeClr val="tx1"/>
              </a:solidFill>
              <a:cs typeface="B Nazanin" panose="00000400000000000000" pitchFamily="2" charset="-78"/>
            </a:endParaRPr>
          </a:p>
          <a:p>
            <a:pPr marL="285750" indent="-285750" algn="just" rtl="1">
              <a:lnSpc>
                <a:spcPct val="150000"/>
              </a:lnSpc>
              <a:buFont typeface="Wingdings" panose="05000000000000000000" pitchFamily="2" charset="2"/>
              <a:buChar char="q"/>
            </a:pPr>
            <a:endParaRPr lang="fa-IR" sz="1600" b="1" dirty="0">
              <a:solidFill>
                <a:schemeClr val="tx1"/>
              </a:solidFill>
              <a:cs typeface="B Nazanin" panose="00000400000000000000" pitchFamily="2" charset="-78"/>
            </a:endParaRPr>
          </a:p>
          <a:p>
            <a:pPr marL="285750" indent="-285750" algn="just" rtl="1">
              <a:lnSpc>
                <a:spcPct val="150000"/>
              </a:lnSpc>
              <a:buFont typeface="Wingdings" panose="05000000000000000000" pitchFamily="2" charset="2"/>
              <a:buChar char="q"/>
            </a:pPr>
            <a:endParaRPr lang="fa-IR" sz="1600" b="1" dirty="0">
              <a:solidFill>
                <a:schemeClr val="tx1"/>
              </a:solidFill>
              <a:cs typeface="B Nazanin" panose="00000400000000000000" pitchFamily="2" charset="-78"/>
            </a:endParaRPr>
          </a:p>
          <a:p>
            <a:pPr marL="285750" indent="-285750" algn="just" rtl="1">
              <a:lnSpc>
                <a:spcPct val="150000"/>
              </a:lnSpc>
              <a:buFont typeface="Wingdings" panose="05000000000000000000" pitchFamily="2" charset="2"/>
              <a:buChar char="q"/>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r>
              <a:rPr lang="fa-IR" sz="1600" b="1" dirty="0">
                <a:solidFill>
                  <a:schemeClr val="tx1"/>
                </a:solidFill>
                <a:cs typeface="B Nazanin" panose="00000400000000000000" pitchFamily="2" charset="-78"/>
              </a:rPr>
              <a:t>** در این قسمت با توجه به شدت علائم هشدارها یا توصیه هایی با رنگ های متناسب آن هشدار یا توصیه ظاهر شود.</a:t>
            </a:r>
          </a:p>
          <a:p>
            <a:pPr algn="just" rtl="1">
              <a:lnSpc>
                <a:spcPct val="150000"/>
              </a:lnSpc>
            </a:pPr>
            <a:r>
              <a:rPr lang="fa-IR" sz="1600" b="1" dirty="0">
                <a:solidFill>
                  <a:schemeClr val="tx1"/>
                </a:solidFill>
                <a:cs typeface="B Nazanin" panose="00000400000000000000" pitchFamily="2" charset="-78"/>
              </a:rPr>
              <a:t>توصیه می تواند پیشنهاد بررسی چند علائم دیگر باشد.</a:t>
            </a:r>
          </a:p>
          <a:p>
            <a:pPr marL="285750" indent="-285750" algn="just" rtl="1">
              <a:lnSpc>
                <a:spcPct val="150000"/>
              </a:lnSpc>
              <a:buFont typeface="Wingdings" panose="05000000000000000000" pitchFamily="2" charset="2"/>
              <a:buChar char="q"/>
            </a:pPr>
            <a:endParaRPr lang="fa-IR" sz="1600" b="1" dirty="0">
              <a:solidFill>
                <a:schemeClr val="tx1"/>
              </a:solidFill>
              <a:cs typeface="B Nazanin" panose="00000400000000000000" pitchFamily="2" charset="-78"/>
            </a:endParaRPr>
          </a:p>
          <a:p>
            <a:pPr marL="285750" indent="-285750" algn="just" rtl="1">
              <a:lnSpc>
                <a:spcPct val="150000"/>
              </a:lnSpc>
              <a:buFont typeface="Wingdings" panose="05000000000000000000" pitchFamily="2" charset="2"/>
              <a:buChar char="q"/>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p:txBody>
      </p:sp>
      <p:pic>
        <p:nvPicPr>
          <p:cNvPr id="9" name="Picture 8">
            <a:extLst>
              <a:ext uri="{FF2B5EF4-FFF2-40B4-BE49-F238E27FC236}">
                <a16:creationId xmlns:a16="http://schemas.microsoft.com/office/drawing/2014/main" id="{38C1D0D7-34C1-F746-F463-31E680270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095" y="1707654"/>
            <a:ext cx="6123809" cy="1066667"/>
          </a:xfrm>
          <a:prstGeom prst="rect">
            <a:avLst/>
          </a:prstGeom>
        </p:spPr>
      </p:pic>
      <p:sp>
        <p:nvSpPr>
          <p:cNvPr id="10" name="Rectangle 9">
            <a:extLst>
              <a:ext uri="{FF2B5EF4-FFF2-40B4-BE49-F238E27FC236}">
                <a16:creationId xmlns:a16="http://schemas.microsoft.com/office/drawing/2014/main" id="{9119C82D-1B27-6778-D1DD-DC75248A47A0}"/>
              </a:ext>
            </a:extLst>
          </p:cNvPr>
          <p:cNvSpPr/>
          <p:nvPr/>
        </p:nvSpPr>
        <p:spPr>
          <a:xfrm>
            <a:off x="1584176" y="2741409"/>
            <a:ext cx="2987824" cy="28803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00B050"/>
                </a:solidFill>
                <a:cs typeface="B Nazanin" panose="00000400000000000000" pitchFamily="2" charset="-78"/>
              </a:rPr>
              <a:t>ثبت وضعیت شدت علائم ثبت شده</a:t>
            </a:r>
            <a:endParaRPr lang="en-US"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029624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علائم و نشانه ها – علائم قلبی و عروقی</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3867894"/>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علائم قلبی و عروقی شامل موارد زیر است:</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نبض سینوسی</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تاکی کاردی</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برادیکاری</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سیانوز</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واریس</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ادم</a:t>
            </a: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73143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علائم و نشانه ها – علائم تنفسی </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3867894"/>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علائم قلبی و عروقی شامل موارد زیر است:</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تنفس عمیق</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تنفس سطحی</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تنفس سریع</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آپنه</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سرفه</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خلط</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دیس پنه</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ارتوپنه</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اکسیژن تراپی</a:t>
            </a:r>
          </a:p>
        </p:txBody>
      </p:sp>
    </p:spTree>
    <p:extLst>
      <p:ext uri="{BB962C8B-B14F-4D97-AF65-F5344CB8AC3E}">
        <p14:creationId xmlns:p14="http://schemas.microsoft.com/office/powerpoint/2010/main" val="1652212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اطلاعات دموگرافیک بیمار</a:t>
            </a:r>
            <a:endParaRPr lang="ko-KR" altLang="en-US" dirty="0">
              <a:solidFill>
                <a:srgbClr val="002060"/>
              </a:solidFill>
              <a:cs typeface="B Nazanin" panose="00000400000000000000" pitchFamily="2" charset="-78"/>
            </a:endParaRPr>
          </a:p>
        </p:txBody>
      </p:sp>
      <p:pic>
        <p:nvPicPr>
          <p:cNvPr id="5" name="Picture 4">
            <a:extLst>
              <a:ext uri="{FF2B5EF4-FFF2-40B4-BE49-F238E27FC236}">
                <a16:creationId xmlns:a16="http://schemas.microsoft.com/office/drawing/2014/main" id="{52AAFA18-C104-F702-9CFA-C4ED33406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32" y="1072329"/>
            <a:ext cx="8819048" cy="1571429"/>
          </a:xfrm>
          <a:prstGeom prst="rect">
            <a:avLst/>
          </a:prstGeom>
        </p:spPr>
      </p:pic>
      <p:sp>
        <p:nvSpPr>
          <p:cNvPr id="6" name="Rectangle 5">
            <a:extLst>
              <a:ext uri="{FF2B5EF4-FFF2-40B4-BE49-F238E27FC236}">
                <a16:creationId xmlns:a16="http://schemas.microsoft.com/office/drawing/2014/main" id="{97956040-2F57-2B5E-1FD2-C0C88094DE68}"/>
              </a:ext>
            </a:extLst>
          </p:cNvPr>
          <p:cNvSpPr/>
          <p:nvPr/>
        </p:nvSpPr>
        <p:spPr>
          <a:xfrm>
            <a:off x="323528" y="3016545"/>
            <a:ext cx="8568952" cy="1499422"/>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rtl="1">
              <a:buFont typeface="Wingdings" panose="05000000000000000000" pitchFamily="2" charset="2"/>
              <a:buChar char="ü"/>
            </a:pPr>
            <a:r>
              <a:rPr lang="fa-IR" dirty="0">
                <a:cs typeface="B Nazanin" panose="00000400000000000000" pitchFamily="2" charset="-78"/>
              </a:rPr>
              <a:t>همان گونه که در تصویر بالا دیده می شود فقط با وارد کردن کد ملی فرد بقیه اطلاعات به صورت خودکار نشان داده خواهد شد.</a:t>
            </a:r>
          </a:p>
          <a:p>
            <a:pPr marL="285750" indent="-285750" algn="just" rtl="1">
              <a:buFont typeface="Wingdings" panose="05000000000000000000" pitchFamily="2" charset="2"/>
              <a:buChar char="ü"/>
            </a:pPr>
            <a:r>
              <a:rPr lang="fa-IR" dirty="0">
                <a:cs typeface="B Nazanin" panose="00000400000000000000" pitchFamily="2" charset="-78"/>
              </a:rPr>
              <a:t>برای آیتم هایی مانند جنسیت و تابعیت و </a:t>
            </a:r>
            <a:r>
              <a:rPr lang="fa-IR" sz="1600" b="1" dirty="0">
                <a:solidFill>
                  <a:srgbClr val="C00000"/>
                </a:solidFill>
                <a:cs typeface="B Nazanin" panose="00000400000000000000" pitchFamily="2" charset="-78"/>
              </a:rPr>
              <a:t>موارد مشابه دیگر </a:t>
            </a:r>
            <a:r>
              <a:rPr lang="fa-IR" dirty="0">
                <a:cs typeface="B Nazanin" panose="00000400000000000000" pitchFamily="2" charset="-78"/>
              </a:rPr>
              <a:t>از آیکون های تاگل بیس مانند آیکون زیر استفاده شود:</a:t>
            </a:r>
          </a:p>
          <a:p>
            <a:pPr algn="just" rtl="1"/>
            <a:endParaRPr lang="fa-IR" dirty="0">
              <a:cs typeface="B Nazanin" panose="00000400000000000000" pitchFamily="2" charset="-78"/>
            </a:endParaRPr>
          </a:p>
        </p:txBody>
      </p:sp>
      <p:pic>
        <p:nvPicPr>
          <p:cNvPr id="8" name="Picture 7">
            <a:extLst>
              <a:ext uri="{FF2B5EF4-FFF2-40B4-BE49-F238E27FC236}">
                <a16:creationId xmlns:a16="http://schemas.microsoft.com/office/drawing/2014/main" id="{8A3F51CD-05AA-DBE3-E17C-861AB4C8838B}"/>
              </a:ext>
            </a:extLst>
          </p:cNvPr>
          <p:cNvPicPr>
            <a:picLocks noChangeAspect="1"/>
          </p:cNvPicPr>
          <p:nvPr/>
        </p:nvPicPr>
        <p:blipFill rotWithShape="1">
          <a:blip r:embed="rId3">
            <a:extLst>
              <a:ext uri="{28A0092B-C50C-407E-A947-70E740481C1C}">
                <a14:useLocalDpi xmlns:a14="http://schemas.microsoft.com/office/drawing/2010/main" val="0"/>
              </a:ext>
            </a:extLst>
          </a:blip>
          <a:srcRect l="12672" r="11297" b="14266"/>
          <a:stretch/>
        </p:blipFill>
        <p:spPr>
          <a:xfrm>
            <a:off x="827584" y="4011205"/>
            <a:ext cx="1296144" cy="432753"/>
          </a:xfrm>
          <a:prstGeom prst="rect">
            <a:avLst/>
          </a:prstGeom>
        </p:spPr>
      </p:pic>
      <p:sp>
        <p:nvSpPr>
          <p:cNvPr id="9" name="Minus Sign 8">
            <a:extLst>
              <a:ext uri="{FF2B5EF4-FFF2-40B4-BE49-F238E27FC236}">
                <a16:creationId xmlns:a16="http://schemas.microsoft.com/office/drawing/2014/main" id="{17C2B557-17D1-E3AA-99BC-055AA13DBFCB}"/>
              </a:ext>
            </a:extLst>
          </p:cNvPr>
          <p:cNvSpPr/>
          <p:nvPr/>
        </p:nvSpPr>
        <p:spPr>
          <a:xfrm>
            <a:off x="4355976" y="4023952"/>
            <a:ext cx="1296144" cy="59966"/>
          </a:xfrm>
          <a:prstGeom prst="mathMinu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091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علائم و نشانه ها – علائم عصبی</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3867894"/>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علائم قلبی و عروقی شامل موارد زیر است:</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سرگیجه</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سردرد</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تشنج</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کرختی و بی حسی</a:t>
            </a:r>
          </a:p>
          <a:p>
            <a:pPr algn="just" rtl="1">
              <a:lnSpc>
                <a:spcPct val="150000"/>
              </a:lnSpc>
            </a:pPr>
            <a:endParaRPr lang="en-US" sz="1600" b="1" dirty="0">
              <a:solidFill>
                <a:schemeClr val="tx1"/>
              </a:solidFill>
              <a:cs typeface="B Nazanin" panose="00000400000000000000" pitchFamily="2" charset="-78"/>
            </a:endParaRPr>
          </a:p>
          <a:p>
            <a:pPr algn="just" rtl="1">
              <a:lnSpc>
                <a:spcPct val="150000"/>
              </a:lnSpc>
            </a:pPr>
            <a:endParaRPr lang="en-US"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389945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علائم و نشانه ها – علائم پوستی</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3867894"/>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علائم قلبی و عروقی شامل موارد زیر است:</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سیانوز</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پوست رنگ پریده</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پیوست زرد رنگ</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تعریق</a:t>
            </a:r>
          </a:p>
          <a:p>
            <a:pPr algn="just" rtl="1">
              <a:lnSpc>
                <a:spcPct val="150000"/>
              </a:lnSpc>
            </a:pPr>
            <a:endParaRPr lang="en-US" sz="1600" b="1" dirty="0">
              <a:solidFill>
                <a:schemeClr val="tx1"/>
              </a:solidFill>
              <a:cs typeface="B Nazanin" panose="00000400000000000000" pitchFamily="2" charset="-78"/>
            </a:endParaRPr>
          </a:p>
          <a:p>
            <a:pPr algn="just" rtl="1">
              <a:lnSpc>
                <a:spcPct val="150000"/>
              </a:lnSpc>
            </a:pPr>
            <a:endParaRPr lang="en-US" sz="1600" b="1" dirty="0">
              <a:solidFill>
                <a:schemeClr val="tx1"/>
              </a:solidFill>
              <a:cs typeface="B Nazanin" panose="00000400000000000000" pitchFamily="2" charset="-78"/>
            </a:endParaRPr>
          </a:p>
          <a:p>
            <a:pPr algn="just" rtl="1">
              <a:lnSpc>
                <a:spcPct val="150000"/>
              </a:lnSpc>
            </a:pPr>
            <a:endParaRPr lang="en-US"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142221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علائم و نشانه ها – علائم گوارشی</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3867894"/>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علائم قلبی و عروقی شامل موارد زیر است:</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تهوع</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استفراغ</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اسهال</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یبوست</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اختلال بلع</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نفخ</a:t>
            </a: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en-US" sz="1600" b="1" dirty="0">
              <a:solidFill>
                <a:schemeClr val="tx1"/>
              </a:solidFill>
              <a:cs typeface="B Nazanin" panose="00000400000000000000" pitchFamily="2" charset="-78"/>
            </a:endParaRPr>
          </a:p>
          <a:p>
            <a:pPr algn="just" rtl="1">
              <a:lnSpc>
                <a:spcPct val="150000"/>
              </a:lnSpc>
            </a:pPr>
            <a:endParaRPr lang="en-US" sz="16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3850510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علائم و نشانه ها – علائم عضلانی</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3867894"/>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علائم قلبی و عروقی شامل موارد زیر است:</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گزگز</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اسکیلوز</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فلج</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احساس ناراحتی / درد</a:t>
            </a:r>
          </a:p>
          <a:p>
            <a:pPr marL="285750" indent="-285750" algn="just" rtl="1">
              <a:lnSpc>
                <a:spcPct val="150000"/>
              </a:lnSpc>
              <a:buFont typeface="Wingdings" panose="05000000000000000000" pitchFamily="2" charset="2"/>
              <a:buChar char="q"/>
            </a:pPr>
            <a:endParaRPr lang="fa-IR" sz="1600" b="1" dirty="0">
              <a:solidFill>
                <a:schemeClr val="tx1"/>
              </a:solidFill>
              <a:cs typeface="B Nazanin" panose="00000400000000000000" pitchFamily="2" charset="-78"/>
            </a:endParaRPr>
          </a:p>
          <a:p>
            <a:pPr marL="285750" indent="-285750" algn="just" rtl="1">
              <a:lnSpc>
                <a:spcPct val="150000"/>
              </a:lnSpc>
              <a:buFont typeface="Wingdings" panose="05000000000000000000" pitchFamily="2" charset="2"/>
              <a:buChar char="q"/>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3411303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سوابق و ریسک فاکتورها</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4011910"/>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r>
              <a:rPr lang="fa-IR" sz="1600" b="1" dirty="0">
                <a:solidFill>
                  <a:schemeClr val="tx1"/>
                </a:solidFill>
                <a:cs typeface="B Nazanin" panose="00000400000000000000" pitchFamily="2" charset="-78"/>
              </a:rPr>
              <a:t>بصورت کلی سوابق نیز به صورت زیر طبقه بندی شده است:</a:t>
            </a:r>
          </a:p>
          <a:p>
            <a:pPr marL="285750" indent="-285750" algn="just" rtl="1">
              <a:buFont typeface="Wingdings" panose="05000000000000000000" pitchFamily="2" charset="2"/>
              <a:buChar char="q"/>
            </a:pPr>
            <a:r>
              <a:rPr lang="fa-IR" sz="1600" b="1" dirty="0">
                <a:solidFill>
                  <a:schemeClr val="tx1"/>
                </a:solidFill>
                <a:cs typeface="B Nazanin" panose="00000400000000000000" pitchFamily="2" charset="-78"/>
              </a:rPr>
              <a:t>سوابق بستری</a:t>
            </a:r>
          </a:p>
          <a:p>
            <a:pPr marL="285750" indent="-285750" algn="just" rtl="1">
              <a:buFont typeface="Wingdings" panose="05000000000000000000" pitchFamily="2" charset="2"/>
              <a:buChar char="q"/>
            </a:pPr>
            <a:r>
              <a:rPr lang="fa-IR" sz="1600" b="1" dirty="0">
                <a:solidFill>
                  <a:schemeClr val="tx1"/>
                </a:solidFill>
                <a:cs typeface="B Nazanin" panose="00000400000000000000" pitchFamily="2" charset="-78"/>
              </a:rPr>
              <a:t>سوابق جراحی</a:t>
            </a:r>
          </a:p>
          <a:p>
            <a:pPr marL="285750" indent="-285750" algn="just" rtl="1">
              <a:buFont typeface="Wingdings" panose="05000000000000000000" pitchFamily="2" charset="2"/>
              <a:buChar char="q"/>
            </a:pPr>
            <a:r>
              <a:rPr lang="fa-IR" sz="1600" b="1" dirty="0">
                <a:solidFill>
                  <a:schemeClr val="tx1"/>
                </a:solidFill>
                <a:cs typeface="B Nazanin" panose="00000400000000000000" pitchFamily="2" charset="-78"/>
              </a:rPr>
              <a:t>سوابق بیماری</a:t>
            </a:r>
          </a:p>
          <a:p>
            <a:pPr marL="285750" indent="-285750" algn="just" rtl="1">
              <a:buFont typeface="Wingdings" panose="05000000000000000000" pitchFamily="2" charset="2"/>
              <a:buChar char="q"/>
            </a:pPr>
            <a:r>
              <a:rPr lang="fa-IR" sz="1600" b="1" dirty="0">
                <a:solidFill>
                  <a:schemeClr val="tx1"/>
                </a:solidFill>
                <a:cs typeface="B Nazanin" panose="00000400000000000000" pitchFamily="2" charset="-78"/>
              </a:rPr>
              <a:t>سوابق خانوادگی</a:t>
            </a:r>
          </a:p>
          <a:p>
            <a:pPr marL="285750" indent="-285750" algn="just" rtl="1">
              <a:buFont typeface="Wingdings" panose="05000000000000000000" pitchFamily="2" charset="2"/>
              <a:buChar char="q"/>
            </a:pPr>
            <a:r>
              <a:rPr lang="fa-IR" sz="1600" b="1" dirty="0">
                <a:solidFill>
                  <a:schemeClr val="tx1"/>
                </a:solidFill>
                <a:cs typeface="B Nazanin" panose="00000400000000000000" pitchFamily="2" charset="-78"/>
              </a:rPr>
              <a:t>سوابق مصرف دخانیات و الکل</a:t>
            </a:r>
          </a:p>
          <a:p>
            <a:pPr marL="285750" indent="-285750" algn="just" rtl="1">
              <a:buFont typeface="Wingdings" panose="05000000000000000000" pitchFamily="2" charset="2"/>
              <a:buChar char="q"/>
            </a:pPr>
            <a:r>
              <a:rPr lang="fa-IR" sz="1600" b="1" dirty="0">
                <a:solidFill>
                  <a:schemeClr val="tx1"/>
                </a:solidFill>
                <a:cs typeface="B Nazanin" panose="00000400000000000000" pitchFamily="2" charset="-78"/>
              </a:rPr>
              <a:t>حساسیت دارویی / غذایی</a:t>
            </a:r>
          </a:p>
          <a:p>
            <a:pPr marL="285750" indent="-285750" algn="just" rtl="1">
              <a:buFont typeface="Wingdings" panose="05000000000000000000" pitchFamily="2" charset="2"/>
              <a:buChar char="q"/>
            </a:pPr>
            <a:r>
              <a:rPr lang="fa-IR" sz="1600" b="1" dirty="0">
                <a:solidFill>
                  <a:schemeClr val="tx1"/>
                </a:solidFill>
                <a:cs typeface="B Nazanin" panose="00000400000000000000" pitchFamily="2" charset="-78"/>
              </a:rPr>
              <a:t>سوابق دارویی</a:t>
            </a:r>
          </a:p>
          <a:p>
            <a:pPr marL="285750" indent="-285750" algn="just" rtl="1">
              <a:buFont typeface="Wingdings" panose="05000000000000000000" pitchFamily="2" charset="2"/>
              <a:buChar char="q"/>
            </a:pPr>
            <a:r>
              <a:rPr lang="fa-IR" sz="1600" b="1" dirty="0">
                <a:solidFill>
                  <a:schemeClr val="tx1"/>
                </a:solidFill>
                <a:cs typeface="B Nazanin" panose="00000400000000000000" pitchFamily="2" charset="-78"/>
              </a:rPr>
              <a:t>سوابق آزمایش</a:t>
            </a:r>
          </a:p>
          <a:p>
            <a:pPr marL="285750" indent="-285750" algn="just" rtl="1">
              <a:buFont typeface="Wingdings" panose="05000000000000000000" pitchFamily="2" charset="2"/>
              <a:buChar char="q"/>
            </a:pPr>
            <a:r>
              <a:rPr lang="fa-IR" sz="1600" b="1" dirty="0">
                <a:solidFill>
                  <a:schemeClr val="tx1"/>
                </a:solidFill>
                <a:cs typeface="B Nazanin" panose="00000400000000000000" pitchFamily="2" charset="-78"/>
              </a:rPr>
              <a:t>سوابق دیگر</a:t>
            </a:r>
          </a:p>
          <a:p>
            <a:pPr algn="just" rtl="1">
              <a:lnSpc>
                <a:spcPct val="150000"/>
              </a:lnSpc>
            </a:pPr>
            <a:r>
              <a:rPr lang="fa-IR" sz="1600" b="1" dirty="0">
                <a:solidFill>
                  <a:schemeClr val="tx1"/>
                </a:solidFill>
                <a:cs typeface="B Nazanin" panose="00000400000000000000" pitchFamily="2" charset="-78"/>
              </a:rPr>
              <a:t>** هر دسته به ترتیب دارای سه گزینه است: عدم تکمیل (گزینه پیش فرض)، دارد ( به معنای داشتن علائم)، ندارد (به معنای عدم وجود علائم) و به ترتیب با رنگ های نارنجی، سبز و قرمز تمایز داده شود.</a:t>
            </a:r>
          </a:p>
          <a:p>
            <a:pPr algn="just" rtl="1">
              <a:lnSpc>
                <a:spcPct val="150000"/>
              </a:lnSpc>
            </a:pPr>
            <a:r>
              <a:rPr lang="fa-IR" sz="1600" b="1" dirty="0">
                <a:solidFill>
                  <a:schemeClr val="tx1"/>
                </a:solidFill>
                <a:cs typeface="B Nazanin" panose="00000400000000000000" pitchFamily="2" charset="-78"/>
              </a:rPr>
              <a:t>** در هر دسته قابلیت انتخاب چند علائم وجود دارد.</a:t>
            </a:r>
          </a:p>
        </p:txBody>
      </p:sp>
      <p:pic>
        <p:nvPicPr>
          <p:cNvPr id="5" name="Picture 4">
            <a:extLst>
              <a:ext uri="{FF2B5EF4-FFF2-40B4-BE49-F238E27FC236}">
                <a16:creationId xmlns:a16="http://schemas.microsoft.com/office/drawing/2014/main" id="{3AA65CF7-703C-0D7F-13BB-18276DDE1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43" y="4450359"/>
            <a:ext cx="4130057" cy="569663"/>
          </a:xfrm>
          <a:prstGeom prst="rect">
            <a:avLst/>
          </a:prstGeom>
        </p:spPr>
      </p:pic>
    </p:spTree>
    <p:extLst>
      <p:ext uri="{BB962C8B-B14F-4D97-AF65-F5344CB8AC3E}">
        <p14:creationId xmlns:p14="http://schemas.microsoft.com/office/powerpoint/2010/main" val="3778820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سوابق و ریسک فاکتورها</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4011910"/>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rtl="1">
              <a:buFont typeface="Wingdings" panose="05000000000000000000" pitchFamily="2" charset="2"/>
              <a:buChar char="q"/>
            </a:pPr>
            <a:r>
              <a:rPr lang="fa-IR" sz="1600" b="1" dirty="0">
                <a:solidFill>
                  <a:schemeClr val="tx1"/>
                </a:solidFill>
                <a:cs typeface="B Nazanin" panose="00000400000000000000" pitchFamily="2" charset="-78"/>
              </a:rPr>
              <a:t>سوابق بستری: ابتدا شامل سه گزینه "عدم تکمیل/دارد/ندارد" است. در صورتی که فرد سابقه بستری داشته باشد باکسی شامل اطلاعات زیر باز شود:</a:t>
            </a:r>
          </a:p>
          <a:p>
            <a:pPr marL="742950" lvl="1" indent="-285750" algn="just" rtl="1">
              <a:buFont typeface="Wingdings" panose="05000000000000000000" pitchFamily="2" charset="2"/>
              <a:buChar char="ü"/>
            </a:pPr>
            <a:r>
              <a:rPr lang="fa-IR" sz="1600" b="1" dirty="0">
                <a:solidFill>
                  <a:schemeClr val="tx1"/>
                </a:solidFill>
                <a:cs typeface="B Nazanin" panose="00000400000000000000" pitchFamily="2" charset="-78"/>
              </a:rPr>
              <a:t>علت بستری</a:t>
            </a:r>
          </a:p>
          <a:p>
            <a:pPr marL="742950" lvl="1" indent="-285750" algn="just" rtl="1">
              <a:buFont typeface="Wingdings" panose="05000000000000000000" pitchFamily="2" charset="2"/>
              <a:buChar char="ü"/>
            </a:pPr>
            <a:r>
              <a:rPr lang="fa-IR" sz="1600" b="1" dirty="0">
                <a:solidFill>
                  <a:schemeClr val="tx1"/>
                </a:solidFill>
                <a:cs typeface="B Nazanin" panose="00000400000000000000" pitchFamily="2" charset="-78"/>
              </a:rPr>
              <a:t>مدت بستری / تاریخ بستری</a:t>
            </a:r>
          </a:p>
          <a:p>
            <a:pPr algn="just" rtl="1"/>
            <a:endParaRPr lang="fa-IR" sz="1600" b="1" dirty="0">
              <a:solidFill>
                <a:schemeClr val="tx1"/>
              </a:solidFill>
              <a:cs typeface="B Nazanin" panose="00000400000000000000" pitchFamily="2" charset="-78"/>
            </a:endParaRPr>
          </a:p>
          <a:p>
            <a:pPr algn="just" rtl="1"/>
            <a:r>
              <a:rPr lang="fa-IR" sz="1600" b="1" dirty="0">
                <a:solidFill>
                  <a:schemeClr val="tx1"/>
                </a:solidFill>
                <a:cs typeface="B Nazanin" panose="00000400000000000000" pitchFamily="2" charset="-78"/>
              </a:rPr>
              <a:t>** ممکن است فرد چندبار سابقه بستری داشته باشد بنابراین کنار دو باکس دیگر باید یک آیکون           وجود داشته باشد.</a:t>
            </a:r>
          </a:p>
          <a:p>
            <a:pPr algn="just" rtl="1"/>
            <a:endParaRPr lang="fa-IR" sz="1600" b="1" dirty="0">
              <a:solidFill>
                <a:schemeClr val="tx1"/>
              </a:solidFill>
              <a:cs typeface="B Nazanin" panose="00000400000000000000" pitchFamily="2" charset="-78"/>
            </a:endParaRPr>
          </a:p>
          <a:p>
            <a:pPr marL="285750" indent="-285750" algn="just" rtl="1">
              <a:buFont typeface="Wingdings" panose="05000000000000000000" pitchFamily="2" charset="2"/>
              <a:buChar char="q"/>
            </a:pPr>
            <a:r>
              <a:rPr lang="fa-IR" sz="1600" b="1" dirty="0">
                <a:solidFill>
                  <a:schemeClr val="tx1"/>
                </a:solidFill>
                <a:cs typeface="B Nazanin" panose="00000400000000000000" pitchFamily="2" charset="-78"/>
              </a:rPr>
              <a:t>سوابق جراحی: ابتدا شامل سه گزینه "عدم تکمیل/دارد/ندارد" است. در صورتی که فرد سابقه جراحی داشته باشد باکسی شامل اطلاعات زیر باز شود:</a:t>
            </a:r>
          </a:p>
          <a:p>
            <a:pPr marL="742950" lvl="1" indent="-285750" algn="just" rtl="1">
              <a:buFont typeface="Wingdings" panose="05000000000000000000" pitchFamily="2" charset="2"/>
              <a:buChar char="ü"/>
            </a:pPr>
            <a:r>
              <a:rPr lang="fa-IR" sz="1600" b="1" dirty="0">
                <a:solidFill>
                  <a:schemeClr val="tx1"/>
                </a:solidFill>
                <a:cs typeface="B Nazanin" panose="00000400000000000000" pitchFamily="2" charset="-78"/>
              </a:rPr>
              <a:t>علت جراحی </a:t>
            </a:r>
          </a:p>
          <a:p>
            <a:pPr marL="742950" lvl="1" indent="-285750" algn="just" rtl="1">
              <a:buFont typeface="Wingdings" panose="05000000000000000000" pitchFamily="2" charset="2"/>
              <a:buChar char="ü"/>
            </a:pPr>
            <a:r>
              <a:rPr lang="fa-IR" sz="1600" b="1" dirty="0">
                <a:solidFill>
                  <a:schemeClr val="tx1"/>
                </a:solidFill>
                <a:cs typeface="B Nazanin" panose="00000400000000000000" pitchFamily="2" charset="-78"/>
              </a:rPr>
              <a:t>تاریخ جراحی</a:t>
            </a:r>
          </a:p>
          <a:p>
            <a:pPr algn="just" rtl="1"/>
            <a:endParaRPr lang="fa-IR" sz="1600" b="1" dirty="0">
              <a:solidFill>
                <a:schemeClr val="tx1"/>
              </a:solidFill>
              <a:cs typeface="B Nazanin" panose="00000400000000000000" pitchFamily="2" charset="-78"/>
            </a:endParaRPr>
          </a:p>
          <a:p>
            <a:pPr algn="just" rtl="1"/>
            <a:r>
              <a:rPr lang="fa-IR" sz="1600" b="1" dirty="0">
                <a:solidFill>
                  <a:schemeClr val="tx1"/>
                </a:solidFill>
                <a:cs typeface="B Nazanin" panose="00000400000000000000" pitchFamily="2" charset="-78"/>
              </a:rPr>
              <a:t>** ممکن است فرد چندبار سابقه جراحی داشته باشد بنابراین کنار دو باکس دیگر باید یک آیکون           وجود داشته باشد.</a:t>
            </a:r>
          </a:p>
          <a:p>
            <a:pPr algn="just" rtl="1"/>
            <a:endParaRPr lang="fa-IR" sz="1600" b="1" dirty="0">
              <a:solidFill>
                <a:schemeClr val="tx1"/>
              </a:solidFill>
              <a:cs typeface="B Nazanin" panose="00000400000000000000" pitchFamily="2" charset="-78"/>
            </a:endParaRPr>
          </a:p>
        </p:txBody>
      </p:sp>
      <p:pic>
        <p:nvPicPr>
          <p:cNvPr id="10" name="Picture 9">
            <a:extLst>
              <a:ext uri="{FF2B5EF4-FFF2-40B4-BE49-F238E27FC236}">
                <a16:creationId xmlns:a16="http://schemas.microsoft.com/office/drawing/2014/main" id="{2386FBF2-09B9-6EF4-5DD7-AC531C44E1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2355726"/>
            <a:ext cx="432048" cy="432048"/>
          </a:xfrm>
          <a:prstGeom prst="rect">
            <a:avLst/>
          </a:prstGeom>
        </p:spPr>
      </p:pic>
      <p:pic>
        <p:nvPicPr>
          <p:cNvPr id="11" name="Picture 10">
            <a:extLst>
              <a:ext uri="{FF2B5EF4-FFF2-40B4-BE49-F238E27FC236}">
                <a16:creationId xmlns:a16="http://schemas.microsoft.com/office/drawing/2014/main" id="{D07AD321-F5CE-37D8-5677-8A4BC02AC1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4011910"/>
            <a:ext cx="432048" cy="432048"/>
          </a:xfrm>
          <a:prstGeom prst="rect">
            <a:avLst/>
          </a:prstGeom>
        </p:spPr>
      </p:pic>
    </p:spTree>
    <p:extLst>
      <p:ext uri="{BB962C8B-B14F-4D97-AF65-F5344CB8AC3E}">
        <p14:creationId xmlns:p14="http://schemas.microsoft.com/office/powerpoint/2010/main" val="865052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سوابق و ریسک فاکتورها</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179512" y="1008112"/>
            <a:ext cx="8676964" cy="4011910"/>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سوابق بیماری: ابتدا شامل سه گزینه "عدم تکمیل/دارد/ندارد" است. در صورتی که فرد سابقه بیماری داشته باشد لیستی از موارد زیر باز شود: </a:t>
            </a:r>
          </a:p>
          <a:p>
            <a:pPr marL="742950" lvl="1" indent="-285750" algn="just" rtl="1">
              <a:buFont typeface="Wingdings" panose="05000000000000000000" pitchFamily="2" charset="2"/>
              <a:buChar char="ü"/>
            </a:pPr>
            <a:r>
              <a:rPr lang="fa-IR" sz="1600" b="1" dirty="0">
                <a:solidFill>
                  <a:schemeClr val="tx1"/>
                </a:solidFill>
                <a:cs typeface="B Nazanin" panose="00000400000000000000" pitchFamily="2" charset="-78"/>
              </a:rPr>
              <a:t>قلبی عروقی</a:t>
            </a:r>
          </a:p>
          <a:p>
            <a:pPr marL="742950" lvl="1" indent="-285750" algn="just" rtl="1">
              <a:buFont typeface="Wingdings" panose="05000000000000000000" pitchFamily="2" charset="2"/>
              <a:buChar char="ü"/>
            </a:pPr>
            <a:r>
              <a:rPr lang="fa-IR" sz="1600" b="1" dirty="0">
                <a:solidFill>
                  <a:schemeClr val="tx1"/>
                </a:solidFill>
                <a:cs typeface="B Nazanin" panose="00000400000000000000" pitchFamily="2" charset="-78"/>
              </a:rPr>
              <a:t>غدد</a:t>
            </a:r>
          </a:p>
          <a:p>
            <a:pPr marL="742950" lvl="1" indent="-285750" algn="just" rtl="1">
              <a:buFont typeface="Wingdings" panose="05000000000000000000" pitchFamily="2" charset="2"/>
              <a:buChar char="ü"/>
            </a:pPr>
            <a:r>
              <a:rPr lang="fa-IR" sz="1600" b="1" dirty="0">
                <a:solidFill>
                  <a:schemeClr val="tx1"/>
                </a:solidFill>
                <a:cs typeface="B Nazanin" panose="00000400000000000000" pitchFamily="2" charset="-78"/>
              </a:rPr>
              <a:t>کلیوی</a:t>
            </a:r>
          </a:p>
          <a:p>
            <a:pPr marL="742950" lvl="1" indent="-285750" algn="just" rtl="1">
              <a:buFont typeface="Wingdings" panose="05000000000000000000" pitchFamily="2" charset="2"/>
              <a:buChar char="ü"/>
            </a:pPr>
            <a:r>
              <a:rPr lang="fa-IR" sz="1600" b="1" dirty="0">
                <a:solidFill>
                  <a:schemeClr val="tx1"/>
                </a:solidFill>
                <a:cs typeface="B Nazanin" panose="00000400000000000000" pitchFamily="2" charset="-78"/>
              </a:rPr>
              <a:t>ریوی</a:t>
            </a:r>
          </a:p>
          <a:p>
            <a:pPr marL="742950" lvl="1" indent="-285750" algn="just" rtl="1">
              <a:buFont typeface="Wingdings" panose="05000000000000000000" pitchFamily="2" charset="2"/>
              <a:buChar char="ü"/>
            </a:pPr>
            <a:r>
              <a:rPr lang="fa-IR" sz="1600" b="1" dirty="0">
                <a:solidFill>
                  <a:schemeClr val="tx1"/>
                </a:solidFill>
                <a:cs typeface="B Nazanin" panose="00000400000000000000" pitchFamily="2" charset="-78"/>
              </a:rPr>
              <a:t>سرطان</a:t>
            </a:r>
          </a:p>
          <a:p>
            <a:pPr marL="742950" lvl="1" indent="-285750" algn="just" rtl="1">
              <a:buFont typeface="Wingdings" panose="05000000000000000000" pitchFamily="2" charset="2"/>
              <a:buChar char="ü"/>
            </a:pPr>
            <a:r>
              <a:rPr lang="fa-IR" sz="1600" b="1" dirty="0">
                <a:solidFill>
                  <a:schemeClr val="tx1"/>
                </a:solidFill>
                <a:cs typeface="B Nazanin" panose="00000400000000000000" pitchFamily="2" charset="-78"/>
              </a:rPr>
              <a:t>سایر بیماری ها</a:t>
            </a:r>
          </a:p>
          <a:p>
            <a:pPr marL="742950" lvl="1" indent="-285750" algn="just" rtl="1">
              <a:buFont typeface="Wingdings" panose="05000000000000000000" pitchFamily="2" charset="2"/>
              <a:buChar char="ü"/>
            </a:pPr>
            <a:endParaRPr lang="fa-IR" sz="1600" b="1" dirty="0">
              <a:solidFill>
                <a:schemeClr val="tx1"/>
              </a:solidFill>
              <a:cs typeface="B Nazanin" panose="00000400000000000000" pitchFamily="2" charset="-78"/>
            </a:endParaRPr>
          </a:p>
          <a:p>
            <a:pPr marL="742950" lvl="1" indent="-285750" algn="just" rtl="1">
              <a:buFont typeface="Wingdings" panose="05000000000000000000" pitchFamily="2" charset="2"/>
              <a:buChar char="ü"/>
            </a:pPr>
            <a:endParaRPr lang="fa-IR" sz="1600" b="1" dirty="0">
              <a:solidFill>
                <a:schemeClr val="tx1"/>
              </a:solidFill>
              <a:cs typeface="B Nazanin" panose="00000400000000000000" pitchFamily="2" charset="-78"/>
            </a:endParaRPr>
          </a:p>
          <a:p>
            <a:pPr marL="742950" lvl="1" indent="-285750" algn="just" rtl="1">
              <a:buFont typeface="Wingdings" panose="05000000000000000000" pitchFamily="2" charset="2"/>
              <a:buChar char="ü"/>
            </a:pPr>
            <a:endParaRPr lang="fa-IR" sz="1600" b="1" dirty="0">
              <a:solidFill>
                <a:schemeClr val="tx1"/>
              </a:solidFill>
              <a:cs typeface="B Nazanin" panose="00000400000000000000" pitchFamily="2" charset="-78"/>
            </a:endParaRPr>
          </a:p>
          <a:p>
            <a:pPr marL="742950" lvl="1" indent="-285750" algn="just" rtl="1">
              <a:buFont typeface="Wingdings" panose="05000000000000000000" pitchFamily="2" charset="2"/>
              <a:buChar char="ü"/>
            </a:pPr>
            <a:endParaRPr lang="fa-IR" sz="1600" b="1" dirty="0">
              <a:solidFill>
                <a:schemeClr val="tx1"/>
              </a:solidFill>
              <a:cs typeface="B Nazanin" panose="00000400000000000000" pitchFamily="2" charset="-78"/>
            </a:endParaRPr>
          </a:p>
          <a:p>
            <a:pPr marL="742950" lvl="1" indent="-285750" algn="just" rtl="1">
              <a:buFont typeface="Wingdings" panose="05000000000000000000" pitchFamily="2" charset="2"/>
              <a:buChar char="ü"/>
            </a:pPr>
            <a:endParaRPr lang="fa-IR" sz="1600" b="1" dirty="0">
              <a:solidFill>
                <a:schemeClr val="tx1"/>
              </a:solidFill>
              <a:cs typeface="B Nazanin" panose="00000400000000000000" pitchFamily="2" charset="-78"/>
            </a:endParaRPr>
          </a:p>
          <a:p>
            <a:pPr marL="742950" lvl="1" indent="-285750" algn="just" rtl="1">
              <a:buFont typeface="Wingdings" panose="05000000000000000000" pitchFamily="2" charset="2"/>
              <a:buChar char="ü"/>
            </a:pPr>
            <a:endParaRPr lang="fa-IR" sz="16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162367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سوابق و ریسک فاکتورها</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179512" y="1008112"/>
            <a:ext cx="8676964" cy="4011910"/>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هریک از دسته بیماری ها کلیک شد لیستی از بیماری های آن دسته نشان داده شود. امکان انتخاب چند بیماری از هر دسته نیز وجود داشته باشد. هر بیماری که انتخاب شد تاریخ شروع بیماری یا مدت زمان بیماری نیز ظاهر و مقدار آن ثبت شود.</a:t>
            </a:r>
          </a:p>
          <a:p>
            <a:pPr marL="742950" lvl="1" indent="-285750" algn="just" rtl="1">
              <a:buFont typeface="Wingdings" panose="05000000000000000000" pitchFamily="2" charset="2"/>
              <a:buChar char="ü"/>
            </a:pPr>
            <a:r>
              <a:rPr lang="fa-IR" sz="1600" b="1" dirty="0">
                <a:solidFill>
                  <a:schemeClr val="tx1"/>
                </a:solidFill>
                <a:cs typeface="B Nazanin" panose="00000400000000000000" pitchFamily="2" charset="-78"/>
              </a:rPr>
              <a:t>قلبی عروقی: لیستی از بیماری های قلبی و عروقی شایع مانند ضربان قلب نامنظم (آریتمی)، نقص مادرزادی قلب</a:t>
            </a:r>
          </a:p>
          <a:p>
            <a:pPr lvl="1" algn="just" rtl="1"/>
            <a:r>
              <a:rPr lang="fa-IR" sz="1600" b="1" dirty="0">
                <a:solidFill>
                  <a:schemeClr val="tx1"/>
                </a:solidFill>
                <a:cs typeface="B Nazanin" panose="00000400000000000000" pitchFamily="2" charset="-78"/>
              </a:rPr>
              <a:t>عضلات ضعیف قلب (کاردیومیوپاتی)، مشکلات دریچه قلب، عفونت قلب، نارسایی قلبی، بیماری عروق محیطی، کاردیومیوپاتی، نارسایی میترال، آنژین نمایش داده شود.</a:t>
            </a:r>
          </a:p>
          <a:p>
            <a:pPr marL="742950" lvl="1" indent="-285750" algn="just" rtl="1">
              <a:buFont typeface="Wingdings" panose="05000000000000000000" pitchFamily="2" charset="2"/>
              <a:buChar char="ü"/>
            </a:pPr>
            <a:r>
              <a:rPr lang="fa-IR" sz="1600" b="1" dirty="0">
                <a:solidFill>
                  <a:schemeClr val="tx1"/>
                </a:solidFill>
                <a:cs typeface="B Nazanin" panose="00000400000000000000" pitchFamily="2" charset="-78"/>
              </a:rPr>
              <a:t>غدد: لیست چند انتخابی از دیابت، هیپوتیروییدی، هیپرتیروییدی، کانسر تیرویید، هیپرپاراتیروییدی، هیپوپاراتیروییدی، کوشینگ، اکرومگالی، دیابت بیمزه، استوپروز، پرولاکتینوما</a:t>
            </a:r>
          </a:p>
          <a:p>
            <a:pPr marL="742950" lvl="1" indent="-285750" algn="just" rtl="1">
              <a:buFont typeface="Wingdings" panose="05000000000000000000" pitchFamily="2" charset="2"/>
              <a:buChar char="ü"/>
            </a:pPr>
            <a:r>
              <a:rPr lang="fa-IR" sz="1600" b="1" dirty="0">
                <a:solidFill>
                  <a:schemeClr val="tx1"/>
                </a:solidFill>
                <a:cs typeface="B Nazanin" panose="00000400000000000000" pitchFamily="2" charset="-78"/>
              </a:rPr>
              <a:t>کلیوی: شامل گزینه های سنگ کلیه، کلیه پلی کیستیک, نارسایی حاد کلیه, نارسایی مزمن کلیه, دیالیز, پیوند کلیه، بی اختیاری ادرار، پیلونفریت</a:t>
            </a:r>
          </a:p>
          <a:p>
            <a:pPr marL="742950" lvl="1" indent="-285750" algn="just" rtl="1">
              <a:buFont typeface="Wingdings" panose="05000000000000000000" pitchFamily="2" charset="2"/>
              <a:buChar char="ü"/>
            </a:pPr>
            <a:r>
              <a:rPr lang="fa-IR" sz="1600" b="1" dirty="0">
                <a:solidFill>
                  <a:schemeClr val="tx1"/>
                </a:solidFill>
                <a:cs typeface="B Nazanin" panose="00000400000000000000" pitchFamily="2" charset="-78"/>
              </a:rPr>
              <a:t>ریوی:  شامل گزینه های هپاتیت </a:t>
            </a:r>
            <a:r>
              <a:rPr lang="en-US" sz="1600" b="1" dirty="0">
                <a:solidFill>
                  <a:schemeClr val="tx1"/>
                </a:solidFill>
                <a:cs typeface="B Nazanin" panose="00000400000000000000" pitchFamily="2" charset="-78"/>
              </a:rPr>
              <a:t>A</a:t>
            </a:r>
            <a:r>
              <a:rPr lang="fa-IR" sz="1600" b="1" dirty="0">
                <a:solidFill>
                  <a:schemeClr val="tx1"/>
                </a:solidFill>
                <a:cs typeface="B Nazanin" panose="00000400000000000000" pitchFamily="2" charset="-78"/>
              </a:rPr>
              <a:t>، هپاتیت </a:t>
            </a:r>
            <a:r>
              <a:rPr lang="en-US" sz="1600" b="1" dirty="0">
                <a:solidFill>
                  <a:schemeClr val="tx1"/>
                </a:solidFill>
                <a:cs typeface="B Nazanin" panose="00000400000000000000" pitchFamily="2" charset="-78"/>
              </a:rPr>
              <a:t>B</a:t>
            </a:r>
            <a:r>
              <a:rPr lang="fa-IR" sz="1600" b="1" dirty="0">
                <a:solidFill>
                  <a:schemeClr val="tx1"/>
                </a:solidFill>
                <a:cs typeface="B Nazanin" panose="00000400000000000000" pitchFamily="2" charset="-78"/>
              </a:rPr>
              <a:t>، هپاتیت </a:t>
            </a:r>
            <a:r>
              <a:rPr lang="en-US" sz="1600" b="1" dirty="0">
                <a:solidFill>
                  <a:schemeClr val="tx1"/>
                </a:solidFill>
                <a:cs typeface="B Nazanin" panose="00000400000000000000" pitchFamily="2" charset="-78"/>
              </a:rPr>
              <a:t>C</a:t>
            </a:r>
            <a:r>
              <a:rPr lang="fa-IR" sz="1600" b="1" dirty="0">
                <a:solidFill>
                  <a:schemeClr val="tx1"/>
                </a:solidFill>
                <a:cs typeface="B Nazanin" panose="00000400000000000000" pitchFamily="2" charset="-78"/>
              </a:rPr>
              <a:t>، هپاتیت دارویی، سیروز، سنگ کیسه صفرا, پانکراتیت</a:t>
            </a:r>
          </a:p>
          <a:p>
            <a:pPr marL="742950" lvl="1" indent="-285750" algn="just" rtl="1">
              <a:buFont typeface="Wingdings" panose="05000000000000000000" pitchFamily="2" charset="2"/>
              <a:buChar char="ü"/>
            </a:pPr>
            <a:r>
              <a:rPr lang="fa-IR" sz="1600" b="1" dirty="0">
                <a:solidFill>
                  <a:schemeClr val="tx1"/>
                </a:solidFill>
                <a:cs typeface="B Nazanin" panose="00000400000000000000" pitchFamily="2" charset="-78"/>
              </a:rPr>
              <a:t>سرطان: باکسی برای تایپ بیماری مورد نظر نمایش داده شود.</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سایر بیماری ها: شامل فشارخون بالا، کلسترول بالا. همچنین باکسی برای تایپ بیماری مورد نظر نمایش داده شود.</a:t>
            </a:r>
          </a:p>
        </p:txBody>
      </p:sp>
    </p:spTree>
    <p:extLst>
      <p:ext uri="{BB962C8B-B14F-4D97-AF65-F5344CB8AC3E}">
        <p14:creationId xmlns:p14="http://schemas.microsoft.com/office/powerpoint/2010/main" val="2753918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سوابق و ریسک فاکتورها</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51520" y="1008112"/>
            <a:ext cx="8604956" cy="4011910"/>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rtl="1">
              <a:buFont typeface="Wingdings" panose="05000000000000000000" pitchFamily="2" charset="2"/>
              <a:buChar char="q"/>
            </a:pPr>
            <a:r>
              <a:rPr lang="fa-IR" sz="1600" b="1" dirty="0">
                <a:solidFill>
                  <a:schemeClr val="tx1"/>
                </a:solidFill>
                <a:cs typeface="B Nazanin" panose="00000400000000000000" pitchFamily="2" charset="-78"/>
              </a:rPr>
              <a:t>سوابق خانوادگی: ابتدا شامل سه گزینه "عدم تکمیل/دارد/ندارد" است. باکسی جهت تایپ سوابق خانوادگی ایجاد شود.</a:t>
            </a:r>
          </a:p>
          <a:p>
            <a:pPr algn="just" rtl="1"/>
            <a:endParaRPr lang="fa-IR" sz="1600" b="1" dirty="0">
              <a:solidFill>
                <a:schemeClr val="tx1"/>
              </a:solidFill>
              <a:cs typeface="B Nazanin" panose="00000400000000000000" pitchFamily="2" charset="-78"/>
            </a:endParaRPr>
          </a:p>
          <a:p>
            <a:pPr marL="285750" indent="-285750" algn="just" rtl="1">
              <a:buFont typeface="Wingdings" panose="05000000000000000000" pitchFamily="2" charset="2"/>
              <a:buChar char="q"/>
            </a:pPr>
            <a:r>
              <a:rPr lang="fa-IR" sz="1600" b="1" dirty="0">
                <a:solidFill>
                  <a:schemeClr val="tx1"/>
                </a:solidFill>
                <a:cs typeface="B Nazanin" panose="00000400000000000000" pitchFamily="2" charset="-78"/>
              </a:rPr>
              <a:t>سوابق مصرف دخانیات: ابتدا شامل سه گزینه "عدم تکمیل/دارد/ندارد" است. در صورتی که گزینه دارد انتخاب شود، </a:t>
            </a:r>
          </a:p>
          <a:p>
            <a:pPr algn="just" rtl="1"/>
            <a:r>
              <a:rPr lang="fa-IR" sz="1600" b="1" dirty="0">
                <a:solidFill>
                  <a:schemeClr val="tx1"/>
                </a:solidFill>
                <a:cs typeface="B Nazanin" panose="00000400000000000000" pitchFamily="2" charset="-78"/>
              </a:rPr>
              <a:t>موارد زیر ظاهر شود: مصرف سیگار (به همراه مدت مصرف و شدت مصرف (به ندرت، کم، متوسط، زیاد))، مصرف موارد مخدر  (به همراه مدت مصرف، شدت مصرف و نام ماده مخدر: </a:t>
            </a:r>
            <a:r>
              <a:rPr lang="en-US" sz="1600" b="1" dirty="0" err="1">
                <a:cs typeface="B Nazanin" panose="00000400000000000000" pitchFamily="2" charset="-78"/>
              </a:rPr>
              <a:t>تریاک،حشیش،گل</a:t>
            </a:r>
            <a:r>
              <a:rPr lang="fa-IR" sz="1600" b="1" dirty="0">
                <a:cs typeface="B Nazanin" panose="00000400000000000000" pitchFamily="2" charset="-78"/>
              </a:rPr>
              <a:t>،</a:t>
            </a:r>
            <a:r>
              <a:rPr lang="en-US" sz="1600" b="1" dirty="0" err="1">
                <a:cs typeface="B Nazanin" panose="00000400000000000000" pitchFamily="2" charset="-78"/>
              </a:rPr>
              <a:t>متادون،آمفتامین،هروئین،کوکایین،قرص</a:t>
            </a:r>
            <a:r>
              <a:rPr lang="en-US" sz="1600" b="1" dirty="0">
                <a:cs typeface="B Nazanin" panose="00000400000000000000" pitchFamily="2" charset="-78"/>
              </a:rPr>
              <a:t> ایکس</a:t>
            </a:r>
            <a:r>
              <a:rPr lang="fa-IR" sz="1600" b="1" dirty="0">
                <a:solidFill>
                  <a:schemeClr val="tx1"/>
                </a:solidFill>
                <a:cs typeface="B Nazanin" panose="00000400000000000000" pitchFamily="2" charset="-78"/>
              </a:rPr>
              <a:t>)</a:t>
            </a:r>
          </a:p>
          <a:p>
            <a:pPr algn="just" rtl="1"/>
            <a:endParaRPr lang="fa-IR" sz="1600" b="1" dirty="0">
              <a:solidFill>
                <a:schemeClr val="tx1"/>
              </a:solidFill>
              <a:cs typeface="B Nazanin" panose="00000400000000000000" pitchFamily="2" charset="-78"/>
            </a:endParaRPr>
          </a:p>
          <a:p>
            <a:pPr marL="285750" indent="-285750" algn="just" rtl="1">
              <a:buFont typeface="Wingdings" panose="05000000000000000000" pitchFamily="2" charset="2"/>
              <a:buChar char="q"/>
            </a:pPr>
            <a:r>
              <a:rPr lang="fa-IR" sz="1600" b="1" dirty="0">
                <a:solidFill>
                  <a:schemeClr val="tx1"/>
                </a:solidFill>
                <a:cs typeface="B Nazanin" panose="00000400000000000000" pitchFamily="2" charset="-78"/>
              </a:rPr>
              <a:t>سوابق مصرف الکل: ابتدا شامل سه گزینه "عدم تکمیل/دارد/ندارد" است. در صورتی که گزینه دارد انتخاب شود،موارد زیر ظاهر شود: مدت مصرف و شدت مصرف (به ندرت، کم، متوسط، زیاد).</a:t>
            </a:r>
          </a:p>
          <a:p>
            <a:pPr marL="285750" indent="-285750" algn="just" rtl="1">
              <a:buFont typeface="Wingdings" panose="05000000000000000000" pitchFamily="2" charset="2"/>
              <a:buChar char="q"/>
            </a:pPr>
            <a:endParaRPr lang="fa-IR" sz="1600" b="1" dirty="0">
              <a:solidFill>
                <a:schemeClr val="tx1"/>
              </a:solidFill>
              <a:cs typeface="B Nazanin" panose="00000400000000000000" pitchFamily="2" charset="-78"/>
            </a:endParaRPr>
          </a:p>
          <a:p>
            <a:pPr marL="285750" indent="-285750" algn="just" rtl="1">
              <a:buFont typeface="Wingdings" panose="05000000000000000000" pitchFamily="2" charset="2"/>
              <a:buChar char="q"/>
            </a:pPr>
            <a:r>
              <a:rPr lang="fa-IR" sz="1600" b="1" dirty="0">
                <a:solidFill>
                  <a:schemeClr val="tx1"/>
                </a:solidFill>
                <a:cs typeface="B Nazanin" panose="00000400000000000000" pitchFamily="2" charset="-78"/>
              </a:rPr>
              <a:t>حساسیت دارویی / غذایی: ابتدا شامل سه گزینه "عدم تکمیل/دارد/ندارد" است. در صورتی که گزینه دارد انتخاب شود،موارد زیر ظاهر شود: باکسی جهت تایپ حساسیت، مدت حساسیت و شدت حساسیت (کم، متوسط، زیاد).</a:t>
            </a:r>
          </a:p>
          <a:p>
            <a:pPr marL="285750" indent="-285750" algn="just" rtl="1">
              <a:buFont typeface="Wingdings" panose="05000000000000000000" pitchFamily="2" charset="2"/>
              <a:buChar char="q"/>
            </a:pPr>
            <a:endParaRPr lang="fa-IR" sz="16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123389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سوابق دارویی</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915566"/>
            <a:ext cx="8568952" cy="4104456"/>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سوابق دارویی به سه شکل نمایش داده شود: 1. لیست اول داروهای بسیار رایج 2. لیست دوم داروهای رایج درمانگاه</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لیست سوم یه باکس برای تایپ دارو</a:t>
            </a:r>
          </a:p>
          <a:p>
            <a:pPr algn="just">
              <a:lnSpc>
                <a:spcPct val="150000"/>
              </a:lnSpc>
            </a:pPr>
            <a:r>
              <a:rPr lang="en-US" sz="1600" b="1" dirty="0">
                <a:solidFill>
                  <a:schemeClr val="tx1"/>
                </a:solidFill>
                <a:highlight>
                  <a:srgbClr val="FFFF00"/>
                </a:highlight>
                <a:latin typeface="Times New Roman" panose="02020603050405020304" pitchFamily="18" charset="0"/>
                <a:cs typeface="Times New Roman" panose="02020603050405020304" pitchFamily="18" charset="0"/>
              </a:rPr>
              <a:t>LIST1: </a:t>
            </a:r>
            <a:r>
              <a:rPr lang="en-US" sz="1600" b="1" dirty="0">
                <a:solidFill>
                  <a:schemeClr val="tx1"/>
                </a:solidFill>
                <a:latin typeface="Times New Roman" panose="02020603050405020304" pitchFamily="18" charset="0"/>
                <a:cs typeface="Times New Roman" panose="02020603050405020304" pitchFamily="18" charset="0"/>
              </a:rPr>
              <a:t>Acarbose, Allopurinol, Amlodipine, Amlodipine + Valsartan, Amoxicillin, ASA, Atorvastatin, Apixaban, Bisoprolol</a:t>
            </a:r>
          </a:p>
          <a:p>
            <a:pPr algn="just">
              <a:lnSpc>
                <a:spcPct val="150000"/>
              </a:lnSpc>
            </a:pPr>
            <a:r>
              <a:rPr lang="en-US" sz="1600" b="1" dirty="0">
                <a:solidFill>
                  <a:schemeClr val="tx1"/>
                </a:solidFill>
                <a:highlight>
                  <a:srgbClr val="FFFF00"/>
                </a:highlight>
                <a:latin typeface="Times New Roman" panose="02020603050405020304" pitchFamily="18" charset="0"/>
                <a:cs typeface="Times New Roman" panose="02020603050405020304" pitchFamily="18" charset="0"/>
              </a:rPr>
              <a:t>LIST2: </a:t>
            </a:r>
            <a:endParaRPr lang="fa-IR" sz="1600" b="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lnSpc>
                <a:spcPct val="150000"/>
              </a:lnSpc>
            </a:pPr>
            <a:r>
              <a:rPr lang="en-US" sz="1600" b="1" dirty="0">
                <a:solidFill>
                  <a:schemeClr val="tx1"/>
                </a:solidFill>
                <a:latin typeface="Times New Roman" panose="02020603050405020304" pitchFamily="18" charset="0"/>
                <a:cs typeface="Times New Roman" panose="02020603050405020304" pitchFamily="18" charset="0"/>
              </a:rPr>
              <a:t>Captopril, Carvedilol, Clopidogrel, Empagliflozin, Enalapril, Enoxaparin, Eplerenone, Fenofibrate, Folic Acid, Furosemide, Gemfibrozil, </a:t>
            </a:r>
            <a:r>
              <a:rPr lang="en-US" sz="1600" b="1" dirty="0" err="1">
                <a:solidFill>
                  <a:schemeClr val="tx1"/>
                </a:solidFill>
                <a:latin typeface="Times New Roman" panose="02020603050405020304" pitchFamily="18" charset="0"/>
                <a:cs typeface="Times New Roman" panose="02020603050405020304" pitchFamily="18" charset="0"/>
              </a:rPr>
              <a:t>Glibenclamide</a:t>
            </a:r>
            <a:r>
              <a:rPr lang="en-US" sz="1600" b="1" dirty="0">
                <a:solidFill>
                  <a:schemeClr val="tx1"/>
                </a:solidFill>
                <a:latin typeface="Times New Roman" panose="02020603050405020304" pitchFamily="18" charset="0"/>
                <a:cs typeface="Times New Roman" panose="02020603050405020304" pitchFamily="18" charset="0"/>
              </a:rPr>
              <a:t>, Gliclazide, Hydrochlorothiazide, </a:t>
            </a:r>
            <a:r>
              <a:rPr lang="en-US" sz="1600" b="1" dirty="0" err="1">
                <a:solidFill>
                  <a:schemeClr val="tx1"/>
                </a:solidFill>
                <a:latin typeface="Times New Roman" panose="02020603050405020304" pitchFamily="18" charset="0"/>
                <a:cs typeface="Times New Roman" panose="02020603050405020304" pitchFamily="18" charset="0"/>
              </a:rPr>
              <a:t>Levothyroxin</a:t>
            </a:r>
            <a:r>
              <a:rPr lang="en-US" sz="1600" b="1" dirty="0">
                <a:solidFill>
                  <a:schemeClr val="tx1"/>
                </a:solidFill>
                <a:latin typeface="Times New Roman" panose="02020603050405020304" pitchFamily="18" charset="0"/>
                <a:cs typeface="Times New Roman" panose="02020603050405020304" pitchFamily="18" charset="0"/>
              </a:rPr>
              <a:t>, Losartan, Linagliptin, Metformin, </a:t>
            </a:r>
            <a:r>
              <a:rPr lang="en-US" sz="1600" b="1" dirty="0" err="1">
                <a:solidFill>
                  <a:schemeClr val="tx1"/>
                </a:solidFill>
                <a:latin typeface="Times New Roman" panose="02020603050405020304" pitchFamily="18" charset="0"/>
                <a:cs typeface="Times New Roman" panose="02020603050405020304" pitchFamily="18" charset="0"/>
              </a:rPr>
              <a:t>Methimzole</a:t>
            </a:r>
            <a:r>
              <a:rPr lang="en-US" sz="1600" b="1" dirty="0">
                <a:solidFill>
                  <a:schemeClr val="tx1"/>
                </a:solidFill>
                <a:latin typeface="Times New Roman" panose="02020603050405020304" pitchFamily="18" charset="0"/>
                <a:cs typeface="Times New Roman" panose="02020603050405020304" pitchFamily="18" charset="0"/>
              </a:rPr>
              <a:t>, Metoprolol, Nitroglycerin, Pantoprazole, Pioglitazone, Rivaroxaban, Repaglinide, Rosuvastatin, Salicylic Acid, Sacubitril + Valsartan, Sitagliptin, </a:t>
            </a:r>
            <a:r>
              <a:rPr lang="en-US" sz="1600" b="1" dirty="0" err="1">
                <a:solidFill>
                  <a:schemeClr val="tx1"/>
                </a:solidFill>
                <a:latin typeface="Times New Roman" panose="02020603050405020304" pitchFamily="18" charset="0"/>
                <a:cs typeface="Times New Roman" panose="02020603050405020304" pitchFamily="18" charset="0"/>
              </a:rPr>
              <a:t>Spironplactone</a:t>
            </a:r>
            <a:r>
              <a:rPr lang="en-US" sz="1600" b="1" dirty="0">
                <a:solidFill>
                  <a:schemeClr val="tx1"/>
                </a:solidFill>
                <a:latin typeface="Times New Roman" panose="02020603050405020304" pitchFamily="18" charset="0"/>
                <a:cs typeface="Times New Roman" panose="02020603050405020304" pitchFamily="18" charset="0"/>
              </a:rPr>
              <a:t>, Valsartan, Vitamin B1, Warfarin, </a:t>
            </a:r>
            <a:r>
              <a:rPr lang="en-US" sz="1600" b="1" dirty="0" err="1">
                <a:solidFill>
                  <a:schemeClr val="tx1"/>
                </a:solidFill>
                <a:latin typeface="Times New Roman" panose="02020603050405020304" pitchFamily="18" charset="0"/>
                <a:cs typeface="Times New Roman" panose="02020603050405020304" pitchFamily="18" charset="0"/>
              </a:rPr>
              <a:t>Aspart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Novorapid</a:t>
            </a:r>
            <a:r>
              <a:rPr lang="en-US" sz="1600" b="1" dirty="0">
                <a:solidFill>
                  <a:schemeClr val="tx1"/>
                </a:solidFill>
                <a:latin typeface="Times New Roman" panose="02020603050405020304" pitchFamily="18" charset="0"/>
                <a:cs typeface="Times New Roman" panose="02020603050405020304" pitchFamily="18" charset="0"/>
              </a:rPr>
              <a:t>), Detemir (Levemir), Glargine (Lantus), </a:t>
            </a:r>
            <a:r>
              <a:rPr lang="en-US" sz="1600" b="1" dirty="0" err="1">
                <a:solidFill>
                  <a:schemeClr val="tx1"/>
                </a:solidFill>
                <a:latin typeface="Times New Roman" panose="02020603050405020304" pitchFamily="18" charset="0"/>
                <a:cs typeface="Times New Roman" panose="02020603050405020304" pitchFamily="18" charset="0"/>
              </a:rPr>
              <a:t>Glulisine</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Apidra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Novomix</a:t>
            </a:r>
            <a:r>
              <a:rPr lang="en-US" sz="1600" b="1" dirty="0">
                <a:solidFill>
                  <a:schemeClr val="tx1"/>
                </a:solidFill>
                <a:latin typeface="Times New Roman" panose="02020603050405020304" pitchFamily="18" charset="0"/>
                <a:cs typeface="Times New Roman" panose="02020603050405020304" pitchFamily="18" charset="0"/>
              </a:rPr>
              <a:t> 30, NPH, Regular </a:t>
            </a:r>
            <a:endParaRPr lang="fa-IR"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72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اطلاعات پزشک معالج</a:t>
            </a:r>
            <a:endParaRPr lang="ko-KR" altLang="en-US" dirty="0">
              <a:solidFill>
                <a:srgbClr val="002060"/>
              </a:solidFill>
              <a:cs typeface="B Nazanin" panose="00000400000000000000" pitchFamily="2" charset="-78"/>
            </a:endParaRPr>
          </a:p>
        </p:txBody>
      </p:sp>
      <p:pic>
        <p:nvPicPr>
          <p:cNvPr id="4" name="Picture 3">
            <a:extLst>
              <a:ext uri="{FF2B5EF4-FFF2-40B4-BE49-F238E27FC236}">
                <a16:creationId xmlns:a16="http://schemas.microsoft.com/office/drawing/2014/main" id="{12C446B7-3094-53E8-F613-E01F316C5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131590"/>
            <a:ext cx="7628571" cy="990476"/>
          </a:xfrm>
          <a:prstGeom prst="rect">
            <a:avLst/>
          </a:prstGeom>
        </p:spPr>
      </p:pic>
      <p:sp>
        <p:nvSpPr>
          <p:cNvPr id="5" name="Rectangle 4">
            <a:extLst>
              <a:ext uri="{FF2B5EF4-FFF2-40B4-BE49-F238E27FC236}">
                <a16:creationId xmlns:a16="http://schemas.microsoft.com/office/drawing/2014/main" id="{BBE2F8D5-8D43-8543-680C-02A844F81322}"/>
              </a:ext>
            </a:extLst>
          </p:cNvPr>
          <p:cNvSpPr/>
          <p:nvPr/>
        </p:nvSpPr>
        <p:spPr>
          <a:xfrm>
            <a:off x="357906" y="2355726"/>
            <a:ext cx="8568952" cy="1499422"/>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rtl="1">
              <a:buFont typeface="Wingdings" panose="05000000000000000000" pitchFamily="2" charset="2"/>
              <a:buChar char="ü"/>
            </a:pPr>
            <a:r>
              <a:rPr lang="fa-IR" dirty="0">
                <a:cs typeface="B Nazanin" panose="00000400000000000000" pitchFamily="2" charset="-78"/>
              </a:rPr>
              <a:t>همان گونه که در تصویر بالا دیده می شود نام پزشک و نام کلینیک بصورت خودکار پرخواهد شد.</a:t>
            </a:r>
          </a:p>
          <a:p>
            <a:pPr marL="285750" indent="-285750" algn="just" rtl="1">
              <a:buFont typeface="Wingdings" panose="05000000000000000000" pitchFamily="2" charset="2"/>
              <a:buChar char="ü"/>
            </a:pPr>
            <a:r>
              <a:rPr lang="fa-IR">
                <a:cs typeface="B Nazanin" panose="00000400000000000000" pitchFamily="2" charset="-78"/>
              </a:rPr>
              <a:t>آیتم های نام رزیدنت و نام ثبت کننده نیز با توجه به تعریف رزیدنت های تحت نظر هر پزشک در بایوآرک، لیستی کشویی از نام رزیدنت ها و ثبت کننده ها جهت انتخاب ظاهر می شود. </a:t>
            </a:r>
            <a:endParaRPr lang="fa-IR" dirty="0">
              <a:cs typeface="B Nazanin" panose="00000400000000000000" pitchFamily="2" charset="-78"/>
            </a:endParaRPr>
          </a:p>
        </p:txBody>
      </p:sp>
    </p:spTree>
    <p:extLst>
      <p:ext uri="{BB962C8B-B14F-4D97-AF65-F5344CB8AC3E}">
        <p14:creationId xmlns:p14="http://schemas.microsoft.com/office/powerpoint/2010/main" val="216243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آزمایشات</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4011910"/>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لیست پرتکرارترین آژمایشات تجویزی تاکنون به شرح زیر است:</a:t>
            </a:r>
            <a:endParaRPr lang="en-US"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a:lnSpc>
                <a:spcPct val="150000"/>
              </a:lnSpc>
            </a:pPr>
            <a:r>
              <a:rPr lang="en-US" sz="1600" b="1" dirty="0">
                <a:solidFill>
                  <a:schemeClr val="tx1"/>
                </a:solidFill>
                <a:latin typeface="Times New Roman" panose="02020603050405020304" pitchFamily="18" charset="0"/>
                <a:cs typeface="Times New Roman" panose="02020603050405020304" pitchFamily="18" charset="0"/>
              </a:rPr>
              <a:t>ALP, Bilirubin (Direct), BS2hpp, BUN, Ca, CBC diff, </a:t>
            </a:r>
            <a:r>
              <a:rPr lang="en-US" sz="1600" b="1" dirty="0" err="1">
                <a:solidFill>
                  <a:schemeClr val="tx1"/>
                </a:solidFill>
                <a:latin typeface="Times New Roman" panose="02020603050405020304" pitchFamily="18" charset="0"/>
                <a:cs typeface="Times New Roman" panose="02020603050405020304" pitchFamily="18" charset="0"/>
              </a:rPr>
              <a:t>Cholestrol</a:t>
            </a:r>
            <a:r>
              <a:rPr lang="en-US" sz="1600" b="1" dirty="0">
                <a:solidFill>
                  <a:schemeClr val="tx1"/>
                </a:solidFill>
                <a:latin typeface="Times New Roman" panose="02020603050405020304" pitchFamily="18" charset="0"/>
                <a:cs typeface="Times New Roman" panose="02020603050405020304" pitchFamily="18" charset="0"/>
              </a:rPr>
              <a:t>, Cr (</a:t>
            </a:r>
            <a:r>
              <a:rPr lang="en-US" sz="1600" b="1" dirty="0" err="1">
                <a:solidFill>
                  <a:schemeClr val="tx1"/>
                </a:solidFill>
                <a:latin typeface="Times New Roman" panose="02020603050405020304" pitchFamily="18" charset="0"/>
                <a:cs typeface="Times New Roman" panose="02020603050405020304" pitchFamily="18" charset="0"/>
              </a:rPr>
              <a:t>Creatinin</a:t>
            </a:r>
            <a:r>
              <a:rPr lang="en-US" sz="1600" b="1" dirty="0">
                <a:solidFill>
                  <a:schemeClr val="tx1"/>
                </a:solidFill>
                <a:latin typeface="Times New Roman" panose="02020603050405020304" pitchFamily="18" charset="0"/>
                <a:cs typeface="Times New Roman" panose="02020603050405020304" pitchFamily="18" charset="0"/>
              </a:rPr>
              <a:t>), CRP, ESR 1hr, Fe, Ferritin, FBS, FT4, GFR, HDL, Hb, INR, K, LDL, Mg, Na, </a:t>
            </a:r>
            <a:r>
              <a:rPr lang="en-US" sz="1600" b="1" dirty="0" err="1">
                <a:solidFill>
                  <a:schemeClr val="tx1"/>
                </a:solidFill>
                <a:latin typeface="Times New Roman" panose="02020603050405020304" pitchFamily="18" charset="0"/>
                <a:cs typeface="Times New Roman" panose="02020603050405020304" pitchFamily="18" charset="0"/>
              </a:rPr>
              <a:t>Phos</a:t>
            </a:r>
            <a:r>
              <a:rPr lang="en-US" sz="1600" b="1" dirty="0">
                <a:solidFill>
                  <a:schemeClr val="tx1"/>
                </a:solidFill>
                <a:latin typeface="Times New Roman" panose="02020603050405020304" pitchFamily="18" charset="0"/>
                <a:cs typeface="Times New Roman" panose="02020603050405020304" pitchFamily="18" charset="0"/>
              </a:rPr>
              <a:t>, Proteinuria, PT Patient, SGPT(ALT), SGOT(AST), T3, T4, TSH, TG, TIBC, Total Bilirubin, TSH, WBS, Vitamin D (25-Hy), Uric Acid</a:t>
            </a:r>
          </a:p>
          <a:p>
            <a:pPr algn="just">
              <a:lnSpc>
                <a:spcPct val="150000"/>
              </a:lnSpc>
            </a:pPr>
            <a:endParaRPr lang="en-US" sz="1600" b="1" dirty="0">
              <a:solidFill>
                <a:schemeClr val="tx1"/>
              </a:solidFill>
              <a:cs typeface="B Nazanin" panose="00000400000000000000" pitchFamily="2" charset="-78"/>
            </a:endParaRPr>
          </a:p>
          <a:p>
            <a:pPr algn="just">
              <a:lnSpc>
                <a:spcPct val="150000"/>
              </a:lnSpc>
            </a:pPr>
            <a:endParaRPr lang="en-US" sz="16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744915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خلاصه شرح حال بیمار</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4011910"/>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r>
              <a:rPr lang="fa-IR" sz="1600" b="1" dirty="0">
                <a:solidFill>
                  <a:schemeClr val="tx1"/>
                </a:solidFill>
                <a:cs typeface="B Nazanin" panose="00000400000000000000" pitchFamily="2" charset="-78"/>
              </a:rPr>
              <a:t>آیتم هایی که پزشک ثبت می کند در نهایت قبل از مرحله تشخیص پزشک تحت یک خلاصه شرح حال جهت بررسی مجدد و تایید نشان داده شود. مثل زیر</a:t>
            </a: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r>
              <a:rPr lang="fa-IR" sz="1600" b="1" dirty="0">
                <a:solidFill>
                  <a:schemeClr val="tx1"/>
                </a:solidFill>
                <a:cs typeface="B Nazanin" panose="00000400000000000000" pitchFamily="2" charset="-78"/>
              </a:rPr>
              <a:t> </a:t>
            </a:r>
          </a:p>
        </p:txBody>
      </p:sp>
      <p:pic>
        <p:nvPicPr>
          <p:cNvPr id="5" name="Picture 4">
            <a:extLst>
              <a:ext uri="{FF2B5EF4-FFF2-40B4-BE49-F238E27FC236}">
                <a16:creationId xmlns:a16="http://schemas.microsoft.com/office/drawing/2014/main" id="{0898B085-39A0-C042-636B-E0165E35A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667" y="2067722"/>
            <a:ext cx="6441646" cy="2811361"/>
          </a:xfrm>
          <a:prstGeom prst="rect">
            <a:avLst/>
          </a:prstGeom>
        </p:spPr>
      </p:pic>
    </p:spTree>
    <p:extLst>
      <p:ext uri="{BB962C8B-B14F-4D97-AF65-F5344CB8AC3E}">
        <p14:creationId xmlns:p14="http://schemas.microsoft.com/office/powerpoint/2010/main" val="1376803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تشخیص</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4011910"/>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تشخیص بیماری باید دارای سه گزینه باشد: قطعی و محتمل</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در صورتی که پزشک تشخیص قطعی دهد وارد بخش درمان خواهیم شد.</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در صورتی که پزشک تشخیص محتمل یا مشکوک دهد گزینه های مرتبط با تجویز آزمایش یا خدمات تصویر و غیره برای پزشک ظاهر شود.</a:t>
            </a:r>
          </a:p>
        </p:txBody>
      </p:sp>
    </p:spTree>
    <p:extLst>
      <p:ext uri="{BB962C8B-B14F-4D97-AF65-F5344CB8AC3E}">
        <p14:creationId xmlns:p14="http://schemas.microsoft.com/office/powerpoint/2010/main" val="1162542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درمان</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4011910"/>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 پیشنهادات درمانی نیز شامل تجویز دارو، انجام جراحی، آزمایشات و خدمات تکمیلی خواهد بود که با توجه به تخصص  هر پزشک موارد نمایش داده خواهد شد. همچنین لیستی از توصیه های پزشکان نیز تهیه شده و در قسمت درمان قرار داده خواهد شد.</a:t>
            </a: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r>
              <a:rPr lang="fa-IR" sz="1600" b="1" dirty="0">
                <a:solidFill>
                  <a:schemeClr val="tx1"/>
                </a:solidFill>
                <a:cs typeface="B Nazanin" panose="00000400000000000000" pitchFamily="2" charset="-78"/>
              </a:rPr>
              <a:t>** در این قسمت نیز سیستم پشتیبانی تصمیمی جهت هشدار در رابطه با تداخلات دارویی، هزینه سنگین دارو یا درمان، </a:t>
            </a:r>
          </a:p>
          <a:p>
            <a:pPr algn="just" rtl="1">
              <a:lnSpc>
                <a:spcPct val="150000"/>
              </a:lnSpc>
            </a:pPr>
            <a:r>
              <a:rPr lang="fa-IR" sz="1600" b="1" dirty="0">
                <a:solidFill>
                  <a:schemeClr val="tx1"/>
                </a:solidFill>
                <a:cs typeface="B Nazanin" panose="00000400000000000000" pitchFamily="2" charset="-78"/>
              </a:rPr>
              <a:t>دوز اشتباه دارو، وضعیت بیمار با توجه به سوابق و علائم جهت عمل جراحی و غیره با توجه به شدت خطرناک بودن هشدار در قالب رنگ های مختلف برای پزشک ظاهر می شود.</a:t>
            </a: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en-US" sz="16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964637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en-US" altLang="ko-KR" dirty="0">
                <a:solidFill>
                  <a:srgbClr val="002060"/>
                </a:solidFill>
                <a:cs typeface="B Nazanin" panose="00000400000000000000" pitchFamily="2" charset="-78"/>
              </a:rPr>
              <a:t>RTC</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4011910"/>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با توجه به بررسی پرونده های سرپایی بیماران، مراجعه مجدد نیز شامل دو گزینه دارد/ندارد است. در صورتی که پزشک گزینه دارد را انتخاب کند، لیستی شامل موارد زیر به او نشان داده می شود:</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هفته بعد</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ماه بعد</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سه ماه بعد</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شش ماه بعد</a:t>
            </a:r>
          </a:p>
          <a:p>
            <a:pPr marL="285750" indent="-285750" algn="just" rtl="1">
              <a:lnSpc>
                <a:spcPct val="150000"/>
              </a:lnSpc>
              <a:buFont typeface="Wingdings" panose="05000000000000000000" pitchFamily="2" charset="2"/>
              <a:buChar char="q"/>
            </a:pPr>
            <a:r>
              <a:rPr lang="fa-IR" sz="1600" b="1" dirty="0">
                <a:solidFill>
                  <a:schemeClr val="tx1"/>
                </a:solidFill>
                <a:cs typeface="B Nazanin" panose="00000400000000000000" pitchFamily="2" charset="-78"/>
              </a:rPr>
              <a:t>یکسال بعد</a:t>
            </a: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r>
              <a:rPr lang="fa-IR" sz="1600" b="1" dirty="0">
                <a:solidFill>
                  <a:schemeClr val="tx1"/>
                </a:solidFill>
                <a:cs typeface="B Nazanin" panose="00000400000000000000" pitchFamily="2" charset="-78"/>
              </a:rPr>
              <a:t>** با تیک خوردن هر یک از گزینه ها تقویم تعیین تاریخ و روز پذیرش نیز برای پزشک ظاهر خواهد شد و بعد از تعیین وقت مجدد برای بیمار، این وقت به تقویم پذیرش بیماران پزشک اضافه خواهد شد.</a:t>
            </a:r>
          </a:p>
          <a:p>
            <a:pPr algn="just" rtl="1">
              <a:lnSpc>
                <a:spcPct val="150000"/>
              </a:lnSpc>
            </a:pPr>
            <a:endParaRPr lang="en-US" sz="16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3575924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نکات پیاده سازی</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4011910"/>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چک باکس ها و رادیوباتن ها تا حد ممکن به صورت زیر طراحی شود:</a:t>
            </a: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en-US" sz="1600" b="1" dirty="0">
              <a:solidFill>
                <a:schemeClr val="tx1"/>
              </a:solidFill>
              <a:cs typeface="B Nazanin" panose="00000400000000000000" pitchFamily="2" charset="-78"/>
            </a:endParaRPr>
          </a:p>
        </p:txBody>
      </p:sp>
      <p:pic>
        <p:nvPicPr>
          <p:cNvPr id="5" name="Picture 4">
            <a:extLst>
              <a:ext uri="{FF2B5EF4-FFF2-40B4-BE49-F238E27FC236}">
                <a16:creationId xmlns:a16="http://schemas.microsoft.com/office/drawing/2014/main" id="{8F262557-2666-6D3A-1611-8234C2486D7F}"/>
              </a:ext>
            </a:extLst>
          </p:cNvPr>
          <p:cNvPicPr>
            <a:picLocks noChangeAspect="1"/>
          </p:cNvPicPr>
          <p:nvPr/>
        </p:nvPicPr>
        <p:blipFill rotWithShape="1">
          <a:blip r:embed="rId2">
            <a:extLst>
              <a:ext uri="{28A0092B-C50C-407E-A947-70E740481C1C}">
                <a14:useLocalDpi xmlns:a14="http://schemas.microsoft.com/office/drawing/2010/main" val="0"/>
              </a:ext>
            </a:extLst>
          </a:blip>
          <a:srcRect t="31808"/>
          <a:stretch/>
        </p:blipFill>
        <p:spPr bwMode="auto">
          <a:xfrm>
            <a:off x="396929" y="1563638"/>
            <a:ext cx="2341880" cy="116395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EE3DD593-96AA-8A13-E1DA-5A99315C4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29" y="2990175"/>
            <a:ext cx="3854917" cy="979767"/>
          </a:xfrm>
          <a:prstGeom prst="rect">
            <a:avLst/>
          </a:prstGeom>
        </p:spPr>
      </p:pic>
    </p:spTree>
    <p:extLst>
      <p:ext uri="{BB962C8B-B14F-4D97-AF65-F5344CB8AC3E}">
        <p14:creationId xmlns:p14="http://schemas.microsoft.com/office/powerpoint/2010/main" val="968380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نکات پیاده سازی</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08112"/>
            <a:ext cx="8568952" cy="4011910"/>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طراحی تاریخ ها برای نسخ مختلف به صورت زیر باشد:</a:t>
            </a: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en-US" sz="1600" b="1" dirty="0">
              <a:solidFill>
                <a:schemeClr val="tx1"/>
              </a:solidFill>
              <a:cs typeface="B Nazanin" panose="00000400000000000000" pitchFamily="2" charset="-78"/>
            </a:endParaRPr>
          </a:p>
        </p:txBody>
      </p:sp>
      <p:pic>
        <p:nvPicPr>
          <p:cNvPr id="6" name="Picture 5">
            <a:extLst>
              <a:ext uri="{FF2B5EF4-FFF2-40B4-BE49-F238E27FC236}">
                <a16:creationId xmlns:a16="http://schemas.microsoft.com/office/drawing/2014/main" id="{25AC919D-8E20-1549-3DA5-F329DBA1D64E}"/>
              </a:ext>
            </a:extLst>
          </p:cNvPr>
          <p:cNvPicPr>
            <a:picLocks noChangeAspect="1"/>
          </p:cNvPicPr>
          <p:nvPr/>
        </p:nvPicPr>
        <p:blipFill rotWithShape="1">
          <a:blip r:embed="rId2">
            <a:extLst>
              <a:ext uri="{28A0092B-C50C-407E-A947-70E740481C1C}">
                <a14:useLocalDpi xmlns:a14="http://schemas.microsoft.com/office/drawing/2010/main" val="0"/>
              </a:ext>
            </a:extLst>
          </a:blip>
          <a:srcRect l="9036" t="8138" r="14130" b="10519"/>
          <a:stretch/>
        </p:blipFill>
        <p:spPr bwMode="auto">
          <a:xfrm>
            <a:off x="3989164" y="1803317"/>
            <a:ext cx="1694368" cy="3190941"/>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2EFA1374-024C-CAD4-E990-C78483D4E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2499742"/>
            <a:ext cx="1743075" cy="2326005"/>
          </a:xfrm>
          <a:prstGeom prst="rect">
            <a:avLst/>
          </a:prstGeom>
        </p:spPr>
      </p:pic>
    </p:spTree>
    <p:extLst>
      <p:ext uri="{BB962C8B-B14F-4D97-AF65-F5344CB8AC3E}">
        <p14:creationId xmlns:p14="http://schemas.microsoft.com/office/powerpoint/2010/main" val="1545116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ارزیابی اولیه وضعیت بیمار</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287524" y="1059582"/>
            <a:ext cx="8568952" cy="3744416"/>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ارزیابی اولیه وضعیت بیمار شامل آیتم های زیر است (در این قبیل آیتم ها فقط قابلیت یک انتخاب وجود دارد):</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قد (سانتی متر)</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وزن (کیلوگرم)</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شاخص توده بدنی (محاسبه خودکار)</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فشارخون (بازه 10 تا 250)</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ضربان قلب ( بازه 20 تا 160)</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اشباع اکسیژن</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نرخ تنفس </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دمای بدن - حرارت (بازه 35 تا 41)</a:t>
            </a:r>
          </a:p>
          <a:p>
            <a:pPr marL="742950" lvl="1" indent="-285750" algn="just" rtl="1">
              <a:lnSpc>
                <a:spcPct val="150000"/>
              </a:lnSpc>
              <a:buFont typeface="Wingdings" panose="05000000000000000000" pitchFamily="2" charset="2"/>
              <a:buChar char="ü"/>
            </a:pPr>
            <a:r>
              <a:rPr lang="fa-IR" sz="1600" b="1" dirty="0">
                <a:solidFill>
                  <a:schemeClr val="tx1"/>
                </a:solidFill>
                <a:cs typeface="B Nazanin" panose="00000400000000000000" pitchFamily="2" charset="-78"/>
              </a:rPr>
              <a:t>گروه خونی (لیستی از گروه های خونی)</a:t>
            </a:r>
          </a:p>
        </p:txBody>
      </p:sp>
    </p:spTree>
    <p:extLst>
      <p:ext uri="{BB962C8B-B14F-4D97-AF65-F5344CB8AC3E}">
        <p14:creationId xmlns:p14="http://schemas.microsoft.com/office/powerpoint/2010/main" val="4270326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ارزیابی اولیه وضعیت بیمار (نکات)</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396929" y="1275606"/>
            <a:ext cx="8568952" cy="3528392"/>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marL="342900" indent="-342900" algn="just" rtl="1">
              <a:lnSpc>
                <a:spcPct val="150000"/>
              </a:lnSpc>
              <a:buAutoNum type="arabicPeriod"/>
            </a:pPr>
            <a:r>
              <a:rPr lang="fa-IR" sz="1600" b="1" dirty="0">
                <a:solidFill>
                  <a:schemeClr val="tx1"/>
                </a:solidFill>
                <a:cs typeface="B Nazanin" panose="00000400000000000000" pitchFamily="2" charset="-78"/>
              </a:rPr>
              <a:t>آیتم های این بخش را می توان به شکل های مختلف مانند زیر نشان داد:</a:t>
            </a: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p:txBody>
      </p:sp>
      <p:pic>
        <p:nvPicPr>
          <p:cNvPr id="6" name="Picture 5">
            <a:extLst>
              <a:ext uri="{FF2B5EF4-FFF2-40B4-BE49-F238E27FC236}">
                <a16:creationId xmlns:a16="http://schemas.microsoft.com/office/drawing/2014/main" id="{123D0471-B4C6-30F5-578B-7A60E53D7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779662"/>
            <a:ext cx="4414612" cy="2912326"/>
          </a:xfrm>
          <a:prstGeom prst="rect">
            <a:avLst/>
          </a:prstGeom>
        </p:spPr>
      </p:pic>
      <p:pic>
        <p:nvPicPr>
          <p:cNvPr id="8" name="Picture 7">
            <a:extLst>
              <a:ext uri="{FF2B5EF4-FFF2-40B4-BE49-F238E27FC236}">
                <a16:creationId xmlns:a16="http://schemas.microsoft.com/office/drawing/2014/main" id="{103E109E-0541-FCE4-F3EB-7B5637F5B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721" y="2967550"/>
            <a:ext cx="2657143" cy="1723810"/>
          </a:xfrm>
          <a:prstGeom prst="rect">
            <a:avLst/>
          </a:prstGeom>
        </p:spPr>
      </p:pic>
      <p:pic>
        <p:nvPicPr>
          <p:cNvPr id="5" name="Picture 4">
            <a:extLst>
              <a:ext uri="{FF2B5EF4-FFF2-40B4-BE49-F238E27FC236}">
                <a16:creationId xmlns:a16="http://schemas.microsoft.com/office/drawing/2014/main" id="{EF7A6BAE-BA0D-3B69-C56E-9D6162DAF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1721" y="1912055"/>
            <a:ext cx="3336703" cy="942857"/>
          </a:xfrm>
          <a:prstGeom prst="rect">
            <a:avLst/>
          </a:prstGeom>
        </p:spPr>
      </p:pic>
    </p:spTree>
    <p:extLst>
      <p:ext uri="{BB962C8B-B14F-4D97-AF65-F5344CB8AC3E}">
        <p14:creationId xmlns:p14="http://schemas.microsoft.com/office/powerpoint/2010/main" val="341543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ارزیابی اولیه وضعیت بیمار (نکات)</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396929" y="1275606"/>
            <a:ext cx="8568952" cy="3528392"/>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marL="342900" indent="-342900" algn="just" rtl="1">
              <a:lnSpc>
                <a:spcPct val="150000"/>
              </a:lnSpc>
              <a:buAutoNum type="arabicPeriod"/>
            </a:pPr>
            <a:r>
              <a:rPr lang="fa-IR" sz="1600" b="1" dirty="0">
                <a:solidFill>
                  <a:schemeClr val="tx1"/>
                </a:solidFill>
                <a:cs typeface="B Nazanin" panose="00000400000000000000" pitchFamily="2" charset="-78"/>
              </a:rPr>
              <a:t>آیتم های این بخش را می توان به شکل های مختلف مانند زیر نشان داد:</a:t>
            </a: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endParaRPr lang="fa-IR" sz="1600" b="1" dirty="0">
              <a:solidFill>
                <a:schemeClr val="tx1"/>
              </a:solidFill>
              <a:cs typeface="B Nazanin" panose="00000400000000000000" pitchFamily="2" charset="-78"/>
            </a:endParaRPr>
          </a:p>
          <a:p>
            <a:pPr algn="just" rtl="1">
              <a:lnSpc>
                <a:spcPct val="150000"/>
              </a:lnSpc>
            </a:pPr>
            <a:r>
              <a:rPr lang="fa-IR" sz="1600" b="1" dirty="0">
                <a:solidFill>
                  <a:srgbClr val="C00000"/>
                </a:solidFill>
                <a:cs typeface="B Nazanin" panose="00000400000000000000" pitchFamily="2" charset="-78"/>
              </a:rPr>
              <a:t>** آیتم هایی مانند فشارخون، اشباع اکسیژن، نرخ تنفس و غیره که توسط دستگاه ها اندازه گیری می شود را نیز می توان در برنامه توسعه پرونده بصورت خودکار به پرونده منتقل کرد.</a:t>
            </a:r>
          </a:p>
        </p:txBody>
      </p:sp>
      <p:pic>
        <p:nvPicPr>
          <p:cNvPr id="10" name="Picture 9">
            <a:extLst>
              <a:ext uri="{FF2B5EF4-FFF2-40B4-BE49-F238E27FC236}">
                <a16:creationId xmlns:a16="http://schemas.microsoft.com/office/drawing/2014/main" id="{FE2894FE-1683-1EAB-A6D1-E005E2411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74248">
            <a:off x="909277" y="2323520"/>
            <a:ext cx="2487791" cy="1648588"/>
          </a:xfrm>
          <a:prstGeom prst="rect">
            <a:avLst/>
          </a:prstGeom>
          <a:ln>
            <a:noFill/>
          </a:ln>
          <a:effectLst>
            <a:softEdge rad="112500"/>
          </a:effectLst>
        </p:spPr>
      </p:pic>
      <p:pic>
        <p:nvPicPr>
          <p:cNvPr id="7" name="Picture 6">
            <a:extLst>
              <a:ext uri="{FF2B5EF4-FFF2-40B4-BE49-F238E27FC236}">
                <a16:creationId xmlns:a16="http://schemas.microsoft.com/office/drawing/2014/main" id="{5E13E16F-AC90-82DB-E4CC-1CD281910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646206"/>
            <a:ext cx="2570957" cy="925544"/>
          </a:xfrm>
          <a:prstGeom prst="rect">
            <a:avLst/>
          </a:prstGeom>
        </p:spPr>
      </p:pic>
      <p:pic>
        <p:nvPicPr>
          <p:cNvPr id="13" name="Picture 12">
            <a:extLst>
              <a:ext uri="{FF2B5EF4-FFF2-40B4-BE49-F238E27FC236}">
                <a16:creationId xmlns:a16="http://schemas.microsoft.com/office/drawing/2014/main" id="{D3CE7A9B-F4B3-0431-E2E3-2738A4BEB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1930988"/>
            <a:ext cx="3519754" cy="1936906"/>
          </a:xfrm>
          <a:prstGeom prst="rect">
            <a:avLst/>
          </a:prstGeom>
        </p:spPr>
      </p:pic>
    </p:spTree>
    <p:extLst>
      <p:ext uri="{BB962C8B-B14F-4D97-AF65-F5344CB8AC3E}">
        <p14:creationId xmlns:p14="http://schemas.microsoft.com/office/powerpoint/2010/main" val="3076335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ارزیابی اولیه وضعیت بیمار (نکات)</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323528" y="1131590"/>
            <a:ext cx="8642353" cy="3672408"/>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marL="342900" indent="-342900" algn="just" rtl="1">
              <a:lnSpc>
                <a:spcPct val="150000"/>
              </a:lnSpc>
              <a:buAutoNum type="arabicPeriod"/>
            </a:pPr>
            <a:r>
              <a:rPr lang="fa-IR" sz="1600" b="1" dirty="0">
                <a:solidFill>
                  <a:schemeClr val="tx1"/>
                </a:solidFill>
                <a:cs typeface="B Nazanin" panose="00000400000000000000" pitchFamily="2" charset="-78"/>
              </a:rPr>
              <a:t>شاخص توده بدنی با توجه به رنج استانداردی که طبق فرمول زیر تعریف شده است</a:t>
            </a:r>
            <a:endParaRPr lang="en-US" sz="1600" b="1" dirty="0">
              <a:solidFill>
                <a:schemeClr val="tx1"/>
              </a:solidFill>
              <a:cs typeface="B Nazanin" panose="00000400000000000000" pitchFamily="2" charset="-78"/>
            </a:endParaRPr>
          </a:p>
          <a:p>
            <a:pPr marL="342900" indent="-342900" algn="just" rtl="1">
              <a:lnSpc>
                <a:spcPct val="150000"/>
              </a:lnSpc>
              <a:buAutoNum type="arabicPeriod"/>
            </a:pPr>
            <a:endParaRPr lang="en-US" sz="1600" b="1" dirty="0">
              <a:solidFill>
                <a:schemeClr val="tx1"/>
              </a:solidFill>
              <a:cs typeface="B Nazanin" panose="00000400000000000000" pitchFamily="2" charset="-78"/>
            </a:endParaRPr>
          </a:p>
          <a:p>
            <a:pPr marL="342900" indent="-342900" algn="just" rtl="1">
              <a:lnSpc>
                <a:spcPct val="150000"/>
              </a:lnSpc>
              <a:buAutoNum type="arabicPeriod"/>
            </a:pPr>
            <a:endParaRPr lang="fa-IR" sz="1600" b="1" dirty="0">
              <a:solidFill>
                <a:schemeClr val="tx1"/>
              </a:solidFill>
              <a:cs typeface="B Nazanin" panose="00000400000000000000" pitchFamily="2" charset="-78"/>
            </a:endParaRPr>
          </a:p>
          <a:p>
            <a:pPr marL="342900" indent="-342900" algn="just" rtl="1">
              <a:lnSpc>
                <a:spcPct val="150000"/>
              </a:lnSpc>
              <a:buAutoNum type="arabicPeriod"/>
            </a:pPr>
            <a:endParaRPr lang="fa-IR" sz="1600" b="1" dirty="0">
              <a:solidFill>
                <a:schemeClr val="tx1"/>
              </a:solidFill>
              <a:cs typeface="B Nazanin" panose="00000400000000000000" pitchFamily="2" charset="-78"/>
            </a:endParaRPr>
          </a:p>
          <a:p>
            <a:pPr marL="342900" indent="-342900" algn="just" rtl="1">
              <a:lnSpc>
                <a:spcPct val="150000"/>
              </a:lnSpc>
              <a:buAutoNum type="arabicPeriod"/>
            </a:pPr>
            <a:endParaRPr lang="fa-IR" sz="1600" b="1" dirty="0">
              <a:solidFill>
                <a:schemeClr val="tx1"/>
              </a:solidFill>
              <a:cs typeface="B Nazanin" panose="00000400000000000000" pitchFamily="2" charset="-78"/>
            </a:endParaRPr>
          </a:p>
          <a:p>
            <a:pPr marL="342900" indent="-342900" algn="just" rtl="1">
              <a:lnSpc>
                <a:spcPct val="150000"/>
              </a:lnSpc>
              <a:buAutoNum type="arabicPeriod"/>
            </a:pPr>
            <a:endParaRPr lang="fa-IR" sz="1600" b="1" dirty="0">
              <a:solidFill>
                <a:schemeClr val="tx1"/>
              </a:solidFill>
              <a:cs typeface="B Nazanin" panose="00000400000000000000" pitchFamily="2" charset="-78"/>
            </a:endParaRPr>
          </a:p>
          <a:p>
            <a:pPr marL="342900" indent="-342900" algn="just" rtl="1">
              <a:lnSpc>
                <a:spcPct val="150000"/>
              </a:lnSpc>
              <a:buAutoNum type="arabicPeriod"/>
            </a:pPr>
            <a:endParaRPr lang="fa-IR" sz="1600" b="1" dirty="0">
              <a:solidFill>
                <a:schemeClr val="tx1"/>
              </a:solidFill>
              <a:cs typeface="B Nazanin" panose="00000400000000000000" pitchFamily="2" charset="-78"/>
            </a:endParaRPr>
          </a:p>
          <a:p>
            <a:pPr marL="342900" indent="-342900" algn="just" rtl="1">
              <a:lnSpc>
                <a:spcPct val="150000"/>
              </a:lnSpc>
              <a:buAutoNum type="arabicPeriod"/>
            </a:pPr>
            <a:endParaRPr lang="fa-IR" sz="1600" b="1" dirty="0">
              <a:solidFill>
                <a:schemeClr val="tx1"/>
              </a:solidFill>
              <a:cs typeface="B Nazanin" panose="00000400000000000000" pitchFamily="2" charset="-78"/>
            </a:endParaRPr>
          </a:p>
          <a:p>
            <a:pPr marL="342900" indent="-342900" algn="just" rtl="1">
              <a:lnSpc>
                <a:spcPct val="150000"/>
              </a:lnSpc>
              <a:buAutoNum type="arabicPeriod"/>
            </a:pPr>
            <a:endParaRPr lang="fa-IR" sz="1600" b="1" dirty="0">
              <a:solidFill>
                <a:schemeClr val="tx1"/>
              </a:solidFill>
              <a:cs typeface="B Nazanin" panose="00000400000000000000" pitchFamily="2" charset="-78"/>
            </a:endParaRPr>
          </a:p>
          <a:p>
            <a:pPr marL="342900" indent="-342900" algn="just" rtl="1">
              <a:lnSpc>
                <a:spcPct val="150000"/>
              </a:lnSpc>
              <a:buAutoNum type="arabicPeriod"/>
            </a:pPr>
            <a:endParaRPr lang="fa-IR" sz="1600" b="1" dirty="0">
              <a:solidFill>
                <a:schemeClr val="tx1"/>
              </a:solidFill>
              <a:cs typeface="B Nazanin" panose="00000400000000000000" pitchFamily="2" charset="-78"/>
            </a:endParaRPr>
          </a:p>
        </p:txBody>
      </p:sp>
      <p:pic>
        <p:nvPicPr>
          <p:cNvPr id="10" name="Picture 9">
            <a:extLst>
              <a:ext uri="{FF2B5EF4-FFF2-40B4-BE49-F238E27FC236}">
                <a16:creationId xmlns:a16="http://schemas.microsoft.com/office/drawing/2014/main" id="{8DFD6E2D-4AD3-55F0-5E50-59A5B16FA4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608" y="2593079"/>
            <a:ext cx="3419872" cy="1787735"/>
          </a:xfrm>
          <a:prstGeom prst="rect">
            <a:avLst/>
          </a:prstGeom>
        </p:spPr>
      </p:pic>
      <p:sp>
        <p:nvSpPr>
          <p:cNvPr id="13" name="Rectangle 12">
            <a:extLst>
              <a:ext uri="{FF2B5EF4-FFF2-40B4-BE49-F238E27FC236}">
                <a16:creationId xmlns:a16="http://schemas.microsoft.com/office/drawing/2014/main" id="{C1E741DA-4D4F-3EA6-19DF-C06AB2796F7C}"/>
              </a:ext>
            </a:extLst>
          </p:cNvPr>
          <p:cNvSpPr/>
          <p:nvPr/>
        </p:nvSpPr>
        <p:spPr>
          <a:xfrm>
            <a:off x="5472608" y="4443958"/>
            <a:ext cx="3419872" cy="28803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00B050"/>
                </a:solidFill>
                <a:cs typeface="B Nazanin" panose="00000400000000000000" pitchFamily="2" charset="-78"/>
              </a:rPr>
              <a:t>ثبت نتیجه شاخص و ارائه توصیه یا </a:t>
            </a:r>
            <a:r>
              <a:rPr lang="fa-IR" b="1" dirty="0">
                <a:solidFill>
                  <a:srgbClr val="FF0000"/>
                </a:solidFill>
                <a:cs typeface="B Nazanin" panose="00000400000000000000" pitchFamily="2" charset="-78"/>
              </a:rPr>
              <a:t>هشدار</a:t>
            </a:r>
            <a:endParaRPr lang="en-US" b="1" dirty="0">
              <a:solidFill>
                <a:srgbClr val="FF0000"/>
              </a:solidFill>
              <a:cs typeface="B Nazanin" panose="00000400000000000000" pitchFamily="2" charset="-78"/>
            </a:endParaRPr>
          </a:p>
        </p:txBody>
      </p:sp>
      <p:pic>
        <p:nvPicPr>
          <p:cNvPr id="5" name="Picture 4">
            <a:extLst>
              <a:ext uri="{FF2B5EF4-FFF2-40B4-BE49-F238E27FC236}">
                <a16:creationId xmlns:a16="http://schemas.microsoft.com/office/drawing/2014/main" id="{209951F8-BB05-149A-DAEB-0883888D5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532374"/>
            <a:ext cx="3581400" cy="1615440"/>
          </a:xfrm>
          <a:prstGeom prst="rect">
            <a:avLst/>
          </a:prstGeom>
        </p:spPr>
      </p:pic>
      <p:pic>
        <p:nvPicPr>
          <p:cNvPr id="12" name="Picture 11">
            <a:extLst>
              <a:ext uri="{FF2B5EF4-FFF2-40B4-BE49-F238E27FC236}">
                <a16:creationId xmlns:a16="http://schemas.microsoft.com/office/drawing/2014/main" id="{EAA4393F-B7B8-5D14-9948-E809976F7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54" y="3133963"/>
            <a:ext cx="3191639" cy="1615440"/>
          </a:xfrm>
          <a:prstGeom prst="rect">
            <a:avLst/>
          </a:prstGeom>
        </p:spPr>
      </p:pic>
    </p:spTree>
    <p:extLst>
      <p:ext uri="{BB962C8B-B14F-4D97-AF65-F5344CB8AC3E}">
        <p14:creationId xmlns:p14="http://schemas.microsoft.com/office/powerpoint/2010/main" val="177621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ارزیابی اولیه وضعیت بیمار (نکات)</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396929" y="1131590"/>
            <a:ext cx="8568952" cy="3672408"/>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2. فشارخون با توجه به بازه استانداردی که در شکل نشان داده شده است و برحسب </a:t>
            </a:r>
            <a:r>
              <a:rPr lang="ar-IQ" sz="1600" b="1" dirty="0">
                <a:cs typeface="B Nazanin" panose="00000400000000000000" pitchFamily="2" charset="-78"/>
              </a:rPr>
              <a:t>برحسب میلی</a:t>
            </a:r>
            <a:r>
              <a:rPr lang="fa-IR" sz="1600" b="1" dirty="0">
                <a:cs typeface="B Nazanin" panose="00000400000000000000" pitchFamily="2" charset="-78"/>
              </a:rPr>
              <a:t>‏</a:t>
            </a:r>
            <a:r>
              <a:rPr lang="ar-IQ" sz="1600" b="1" dirty="0">
                <a:cs typeface="B Nazanin" panose="00000400000000000000" pitchFamily="2" charset="-78"/>
              </a:rPr>
              <a:t>متر یا سانتی</a:t>
            </a:r>
            <a:r>
              <a:rPr lang="fa-IR" sz="1600" b="1" dirty="0">
                <a:cs typeface="B Nazanin" panose="00000400000000000000" pitchFamily="2" charset="-78"/>
              </a:rPr>
              <a:t>‏</a:t>
            </a:r>
            <a:r>
              <a:rPr lang="ar-IQ" sz="1600" b="1" dirty="0">
                <a:cs typeface="B Nazanin" panose="00000400000000000000" pitchFamily="2" charset="-78"/>
              </a:rPr>
              <a:t>متر جیوه</a:t>
            </a:r>
            <a:r>
              <a:rPr lang="fa-IR" sz="1600" b="1" dirty="0">
                <a:cs typeface="B Nazanin" panose="00000400000000000000" pitchFamily="2" charset="-78"/>
              </a:rPr>
              <a:t> (</a:t>
            </a:r>
            <a:r>
              <a:rPr lang="en-US" sz="1400" b="1" dirty="0">
                <a:latin typeface="Times New Roman" panose="02020603050405020304" pitchFamily="18" charset="0"/>
                <a:cs typeface="Times New Roman" panose="02020603050405020304" pitchFamily="18" charset="0"/>
              </a:rPr>
              <a:t>mm Hg/cm Hg</a:t>
            </a:r>
            <a:r>
              <a:rPr lang="fa-IR" sz="1600" b="1" dirty="0">
                <a:cs typeface="B Nazanin" panose="00000400000000000000" pitchFamily="2" charset="-78"/>
              </a:rPr>
              <a:t>) </a:t>
            </a:r>
            <a:endParaRPr lang="en-US" sz="1600" dirty="0">
              <a:solidFill>
                <a:schemeClr val="tx1"/>
              </a:solidFill>
              <a:cs typeface="B Nazanin" panose="00000400000000000000" pitchFamily="2" charset="-78"/>
            </a:endParaRPr>
          </a:p>
          <a:p>
            <a:pPr algn="just" rtl="1">
              <a:lnSpc>
                <a:spcPct val="150000"/>
              </a:lnSpc>
            </a:pPr>
            <a:endParaRPr lang="en-US" sz="1600" dirty="0">
              <a:solidFill>
                <a:schemeClr val="tx1"/>
              </a:solidFill>
              <a:cs typeface="B Nazanin" panose="00000400000000000000" pitchFamily="2" charset="-78"/>
            </a:endParaRPr>
          </a:p>
          <a:p>
            <a:pPr algn="just" rtl="1">
              <a:lnSpc>
                <a:spcPct val="150000"/>
              </a:lnSpc>
            </a:pPr>
            <a:endParaRPr lang="en-US" sz="1600" dirty="0">
              <a:solidFill>
                <a:schemeClr val="tx1"/>
              </a:solidFill>
              <a:cs typeface="B Nazanin" panose="00000400000000000000" pitchFamily="2" charset="-78"/>
            </a:endParaRPr>
          </a:p>
          <a:p>
            <a:pPr algn="just" rtl="1">
              <a:lnSpc>
                <a:spcPct val="150000"/>
              </a:lnSpc>
            </a:pPr>
            <a:endParaRPr lang="en-US" sz="1600" dirty="0">
              <a:solidFill>
                <a:schemeClr val="tx1"/>
              </a:solidFill>
              <a:cs typeface="B Nazanin" panose="00000400000000000000" pitchFamily="2" charset="-78"/>
            </a:endParaRPr>
          </a:p>
          <a:p>
            <a:pPr algn="just" rtl="1">
              <a:lnSpc>
                <a:spcPct val="150000"/>
              </a:lnSpc>
            </a:pPr>
            <a:endParaRPr lang="en-US" sz="1600"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a:p>
            <a:pPr algn="just" rtl="1">
              <a:lnSpc>
                <a:spcPct val="150000"/>
              </a:lnSpc>
            </a:pPr>
            <a:endParaRPr lang="fa-IR" sz="1600" dirty="0">
              <a:solidFill>
                <a:schemeClr val="tx1"/>
              </a:solidFill>
              <a:cs typeface="B Nazanin" panose="00000400000000000000" pitchFamily="2" charset="-78"/>
            </a:endParaRPr>
          </a:p>
        </p:txBody>
      </p:sp>
      <p:pic>
        <p:nvPicPr>
          <p:cNvPr id="5" name="Picture 4">
            <a:extLst>
              <a:ext uri="{FF2B5EF4-FFF2-40B4-BE49-F238E27FC236}">
                <a16:creationId xmlns:a16="http://schemas.microsoft.com/office/drawing/2014/main" id="{987AAC48-5ED8-5C7B-979F-A8F0ABE38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211710"/>
            <a:ext cx="3816424" cy="2532654"/>
          </a:xfrm>
          <a:prstGeom prst="rect">
            <a:avLst/>
          </a:prstGeom>
        </p:spPr>
      </p:pic>
      <p:pic>
        <p:nvPicPr>
          <p:cNvPr id="12" name="Picture 11">
            <a:extLst>
              <a:ext uri="{FF2B5EF4-FFF2-40B4-BE49-F238E27FC236}">
                <a16:creationId xmlns:a16="http://schemas.microsoft.com/office/drawing/2014/main" id="{02B29030-8ACB-0B08-90D5-C614ABFFB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317" y="2355726"/>
            <a:ext cx="3519754" cy="1936906"/>
          </a:xfrm>
          <a:prstGeom prst="rect">
            <a:avLst/>
          </a:prstGeom>
        </p:spPr>
      </p:pic>
    </p:spTree>
    <p:extLst>
      <p:ext uri="{BB962C8B-B14F-4D97-AF65-F5344CB8AC3E}">
        <p14:creationId xmlns:p14="http://schemas.microsoft.com/office/powerpoint/2010/main" val="288672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rtl="1"/>
            <a:r>
              <a:rPr lang="fa-IR" altLang="ko-KR" dirty="0">
                <a:solidFill>
                  <a:srgbClr val="002060"/>
                </a:solidFill>
                <a:cs typeface="B Nazanin" panose="00000400000000000000" pitchFamily="2" charset="-78"/>
              </a:rPr>
              <a:t>ارزیابی اولیه وضعیت بیمار (نکات)</a:t>
            </a:r>
            <a:endParaRPr lang="ko-KR" altLang="en-US"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id="{DE227F01-EAD5-C44F-3ABC-4F17CE96EF8C}"/>
              </a:ext>
            </a:extLst>
          </p:cNvPr>
          <p:cNvSpPr/>
          <p:nvPr/>
        </p:nvSpPr>
        <p:spPr>
          <a:xfrm>
            <a:off x="396929" y="1275606"/>
            <a:ext cx="8568952" cy="3528392"/>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fa-IR" sz="1600" b="1" dirty="0">
                <a:solidFill>
                  <a:schemeClr val="tx1"/>
                </a:solidFill>
                <a:cs typeface="B Nazanin" panose="00000400000000000000" pitchFamily="2" charset="-78"/>
              </a:rPr>
              <a:t>3. ضربان قلب</a:t>
            </a:r>
          </a:p>
          <a:p>
            <a:pPr algn="just" rtl="1">
              <a:lnSpc>
                <a:spcPct val="150000"/>
              </a:lnSpc>
            </a:pPr>
            <a:r>
              <a:rPr lang="fa-IR" sz="1600" b="1" dirty="0">
                <a:solidFill>
                  <a:schemeClr val="tx1"/>
                </a:solidFill>
                <a:cs typeface="B Nazanin" panose="00000400000000000000" pitchFamily="2" charset="-78"/>
              </a:rPr>
              <a:t>با توجه به رنج سنی فرد و جنسیت در بازه های مختلف قرار می گیرد </a:t>
            </a:r>
          </a:p>
          <a:p>
            <a:pPr lvl="1" algn="just" rtl="1">
              <a:lnSpc>
                <a:spcPct val="150000"/>
              </a:lnSpc>
            </a:pPr>
            <a:endParaRPr lang="fa-IR" sz="1600" b="1" dirty="0">
              <a:solidFill>
                <a:schemeClr val="tx1"/>
              </a:solidFill>
              <a:cs typeface="B Nazanin" panose="00000400000000000000" pitchFamily="2" charset="-78"/>
            </a:endParaRPr>
          </a:p>
          <a:p>
            <a:pPr lvl="1" algn="just" rtl="1">
              <a:lnSpc>
                <a:spcPct val="150000"/>
              </a:lnSpc>
            </a:pPr>
            <a:endParaRPr lang="fa-IR" sz="1600" b="1" dirty="0">
              <a:solidFill>
                <a:schemeClr val="tx1"/>
              </a:solidFill>
              <a:cs typeface="B Nazanin" panose="00000400000000000000" pitchFamily="2" charset="-78"/>
            </a:endParaRPr>
          </a:p>
          <a:p>
            <a:pPr lvl="1" algn="just" rtl="1">
              <a:lnSpc>
                <a:spcPct val="150000"/>
              </a:lnSpc>
            </a:pPr>
            <a:endParaRPr lang="fa-IR" sz="1600" b="1" dirty="0">
              <a:solidFill>
                <a:schemeClr val="tx1"/>
              </a:solidFill>
              <a:cs typeface="B Nazanin" panose="00000400000000000000" pitchFamily="2" charset="-78"/>
            </a:endParaRPr>
          </a:p>
          <a:p>
            <a:pPr lvl="1" algn="just" rtl="1">
              <a:lnSpc>
                <a:spcPct val="150000"/>
              </a:lnSpc>
            </a:pPr>
            <a:endParaRPr lang="fa-IR" sz="1600" b="1" dirty="0">
              <a:solidFill>
                <a:schemeClr val="tx1"/>
              </a:solidFill>
              <a:cs typeface="B Nazanin" panose="00000400000000000000" pitchFamily="2" charset="-78"/>
            </a:endParaRPr>
          </a:p>
          <a:p>
            <a:pPr lvl="1" algn="just" rtl="1">
              <a:lnSpc>
                <a:spcPct val="150000"/>
              </a:lnSpc>
            </a:pPr>
            <a:endParaRPr lang="fa-IR" sz="1600" b="1" dirty="0">
              <a:solidFill>
                <a:schemeClr val="tx1"/>
              </a:solidFill>
              <a:cs typeface="B Nazanin" panose="00000400000000000000" pitchFamily="2" charset="-78"/>
            </a:endParaRPr>
          </a:p>
          <a:p>
            <a:pPr lvl="1" algn="just" rtl="1">
              <a:lnSpc>
                <a:spcPct val="150000"/>
              </a:lnSpc>
            </a:pPr>
            <a:endParaRPr lang="fa-IR" sz="1600" b="1" dirty="0">
              <a:solidFill>
                <a:schemeClr val="tx1"/>
              </a:solidFill>
              <a:cs typeface="B Nazanin" panose="00000400000000000000" pitchFamily="2" charset="-78"/>
            </a:endParaRPr>
          </a:p>
          <a:p>
            <a:pPr lvl="1" algn="just" rtl="1">
              <a:lnSpc>
                <a:spcPct val="150000"/>
              </a:lnSpc>
            </a:pPr>
            <a:endParaRPr lang="fa-IR" sz="1600" b="1" dirty="0">
              <a:solidFill>
                <a:schemeClr val="tx1"/>
              </a:solidFill>
              <a:cs typeface="B Nazanin" panose="00000400000000000000" pitchFamily="2" charset="-78"/>
            </a:endParaRPr>
          </a:p>
        </p:txBody>
      </p:sp>
      <p:pic>
        <p:nvPicPr>
          <p:cNvPr id="8" name="Picture 7">
            <a:extLst>
              <a:ext uri="{FF2B5EF4-FFF2-40B4-BE49-F238E27FC236}">
                <a16:creationId xmlns:a16="http://schemas.microsoft.com/office/drawing/2014/main" id="{9AFE8BAD-F3A0-05B0-3FE0-BB847E669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806" y="3639750"/>
            <a:ext cx="4029075" cy="1133475"/>
          </a:xfrm>
          <a:prstGeom prst="rect">
            <a:avLst/>
          </a:prstGeom>
        </p:spPr>
      </p:pic>
      <p:pic>
        <p:nvPicPr>
          <p:cNvPr id="7" name="Picture 6">
            <a:extLst>
              <a:ext uri="{FF2B5EF4-FFF2-40B4-BE49-F238E27FC236}">
                <a16:creationId xmlns:a16="http://schemas.microsoft.com/office/drawing/2014/main" id="{95BE3DB5-01D3-42EF-BB6B-AF73C165D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545742"/>
            <a:ext cx="4422000" cy="2188016"/>
          </a:xfrm>
          <a:prstGeom prst="rect">
            <a:avLst/>
          </a:prstGeom>
        </p:spPr>
      </p:pic>
    </p:spTree>
    <p:extLst>
      <p:ext uri="{BB962C8B-B14F-4D97-AF65-F5344CB8AC3E}">
        <p14:creationId xmlns:p14="http://schemas.microsoft.com/office/powerpoint/2010/main" val="3414547788"/>
      </p:ext>
    </p:extLst>
  </p:cSld>
  <p:clrMapOvr>
    <a:masterClrMapping/>
  </p:clrMapOvr>
</p:sld>
</file>

<file path=ppt/theme/theme1.xml><?xml version="1.0" encoding="utf-8"?>
<a:theme xmlns:a="http://schemas.openxmlformats.org/drawingml/2006/main" name="Contents Slide Master">
  <a:themeElements>
    <a:clrScheme name="ALLPPT-COLOR-A07">
      <a:dk1>
        <a:sysClr val="windowText" lastClr="000000"/>
      </a:dk1>
      <a:lt1>
        <a:sysClr val="window" lastClr="FFFFFF"/>
      </a:lt1>
      <a:dk2>
        <a:srgbClr val="1F497D"/>
      </a:dk2>
      <a:lt2>
        <a:srgbClr val="EEECE1"/>
      </a:lt2>
      <a:accent1>
        <a:srgbClr val="FD2906"/>
      </a:accent1>
      <a:accent2>
        <a:srgbClr val="FD2906"/>
      </a:accent2>
      <a:accent3>
        <a:srgbClr val="FD2906"/>
      </a:accent3>
      <a:accent4>
        <a:srgbClr val="FD2906"/>
      </a:accent4>
      <a:accent5>
        <a:srgbClr val="FD2906"/>
      </a:accent5>
      <a:accent6>
        <a:srgbClr val="FD290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ection Break Slide Master">
  <a:themeElements>
    <a:clrScheme name="ALLPPT-COLOR-A07">
      <a:dk1>
        <a:sysClr val="windowText" lastClr="000000"/>
      </a:dk1>
      <a:lt1>
        <a:sysClr val="window" lastClr="FFFFFF"/>
      </a:lt1>
      <a:dk2>
        <a:srgbClr val="1F497D"/>
      </a:dk2>
      <a:lt2>
        <a:srgbClr val="EEECE1"/>
      </a:lt2>
      <a:accent1>
        <a:srgbClr val="FD2906"/>
      </a:accent1>
      <a:accent2>
        <a:srgbClr val="FD2906"/>
      </a:accent2>
      <a:accent3>
        <a:srgbClr val="FD2906"/>
      </a:accent3>
      <a:accent4>
        <a:srgbClr val="FD2906"/>
      </a:accent4>
      <a:accent5>
        <a:srgbClr val="FD2906"/>
      </a:accent5>
      <a:accent6>
        <a:srgbClr val="FD290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2513</TotalTime>
  <Words>2257</Words>
  <Application>Microsoft Office PowerPoint</Application>
  <PresentationFormat>On-screen Show (16:9)</PresentationFormat>
  <Paragraphs>312</Paragraphs>
  <Slides>36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맑은 고딕</vt:lpstr>
      <vt:lpstr>Arial</vt:lpstr>
      <vt:lpstr>B Nazanin</vt:lpstr>
      <vt:lpstr>Times New Roman</vt:lpstr>
      <vt:lpstr>Wingdings</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diyana tehrany</cp:lastModifiedBy>
  <cp:revision>141</cp:revision>
  <dcterms:created xsi:type="dcterms:W3CDTF">2016-12-05T23:26:54Z</dcterms:created>
  <dcterms:modified xsi:type="dcterms:W3CDTF">2022-11-13T12:39:37Z</dcterms:modified>
</cp:coreProperties>
</file>