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4" d="100"/>
          <a:sy n="84"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E605F4-834D-4E20-BB13-FC7FE356D1D7}"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2503684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E605F4-834D-4E20-BB13-FC7FE356D1D7}"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385867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E605F4-834D-4E20-BB13-FC7FE356D1D7}"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ECE39-A28D-4C21-BD2C-9D245BCB8EB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27753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E605F4-834D-4E20-BB13-FC7FE356D1D7}"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1272032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E605F4-834D-4E20-BB13-FC7FE356D1D7}"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ECE39-A28D-4C21-BD2C-9D245BCB8E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49148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E605F4-834D-4E20-BB13-FC7FE356D1D7}"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2377988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E605F4-834D-4E20-BB13-FC7FE356D1D7}"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3569541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E605F4-834D-4E20-BB13-FC7FE356D1D7}"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146242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E605F4-834D-4E20-BB13-FC7FE356D1D7}"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2962889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E605F4-834D-4E20-BB13-FC7FE356D1D7}"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194123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E605F4-834D-4E20-BB13-FC7FE356D1D7}"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3402408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E605F4-834D-4E20-BB13-FC7FE356D1D7}" type="datetimeFigureOut">
              <a:rPr lang="en-US" smtClean="0"/>
              <a:t>11/23/2023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170465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E605F4-834D-4E20-BB13-FC7FE356D1D7}" type="datetimeFigureOut">
              <a:rPr lang="en-US" smtClean="0"/>
              <a:t>11/23/2023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124729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605F4-834D-4E20-BB13-FC7FE356D1D7}" type="datetimeFigureOut">
              <a:rPr lang="en-US" smtClean="0"/>
              <a:t>11/23/2023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325357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E605F4-834D-4E20-BB13-FC7FE356D1D7}"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4150492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E605F4-834D-4E20-BB13-FC7FE356D1D7}"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ECE39-A28D-4C21-BD2C-9D245BCB8EB8}" type="slidenum">
              <a:rPr lang="en-US" smtClean="0"/>
              <a:t>‹#›</a:t>
            </a:fld>
            <a:endParaRPr lang="en-US"/>
          </a:p>
        </p:txBody>
      </p:sp>
    </p:spTree>
    <p:extLst>
      <p:ext uri="{BB962C8B-B14F-4D97-AF65-F5344CB8AC3E}">
        <p14:creationId xmlns:p14="http://schemas.microsoft.com/office/powerpoint/2010/main" val="226278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E605F4-834D-4E20-BB13-FC7FE356D1D7}" type="datetimeFigureOut">
              <a:rPr lang="en-US" smtClean="0"/>
              <a:t>11/23/2023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58ECE39-A28D-4C21-BD2C-9D245BCB8EB8}" type="slidenum">
              <a:rPr lang="en-US" smtClean="0"/>
              <a:t>‹#›</a:t>
            </a:fld>
            <a:endParaRPr lang="en-US"/>
          </a:p>
        </p:txBody>
      </p:sp>
    </p:spTree>
    <p:extLst>
      <p:ext uri="{BB962C8B-B14F-4D97-AF65-F5344CB8AC3E}">
        <p14:creationId xmlns:p14="http://schemas.microsoft.com/office/powerpoint/2010/main" val="2456302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222E8-F48B-44AE-B2ED-FC8E6D3E320E}"/>
              </a:ext>
            </a:extLst>
          </p:cNvPr>
          <p:cNvSpPr>
            <a:spLocks noGrp="1"/>
          </p:cNvSpPr>
          <p:nvPr>
            <p:ph type="ctrTitle"/>
          </p:nvPr>
        </p:nvSpPr>
        <p:spPr>
          <a:xfrm>
            <a:off x="3234690" y="548640"/>
            <a:ext cx="3863340" cy="2411730"/>
          </a:xfrm>
        </p:spPr>
        <p:txBody>
          <a:bodyPr/>
          <a:lstStyle/>
          <a:p>
            <a:r>
              <a:rPr lang="fa-IR" sz="1600" dirty="0">
                <a:solidFill>
                  <a:schemeClr val="tx1"/>
                </a:solidFill>
                <a:latin typeface="Bahnschrift" panose="020B0502040204020203" pitchFamily="34" charset="0"/>
              </a:rPr>
              <a:t>                      </a:t>
            </a:r>
            <a:r>
              <a:rPr lang="fa-IR" sz="1400" dirty="0">
                <a:solidFill>
                  <a:schemeClr val="tx1"/>
                </a:solidFill>
                <a:latin typeface="Bahnschrift" panose="020B0502040204020203" pitchFamily="34" charset="0"/>
              </a:rPr>
              <a:t>واحد فیروزآباد</a:t>
            </a:r>
            <a:endParaRPr lang="en-US" sz="1400" dirty="0">
              <a:solidFill>
                <a:schemeClr val="tx1"/>
              </a:solidFill>
              <a:latin typeface="Bahnschrift" panose="020B0502040204020203" pitchFamily="34" charset="0"/>
            </a:endParaRPr>
          </a:p>
        </p:txBody>
      </p:sp>
      <p:sp>
        <p:nvSpPr>
          <p:cNvPr id="3" name="Subtitle 2">
            <a:extLst>
              <a:ext uri="{FF2B5EF4-FFF2-40B4-BE49-F238E27FC236}">
                <a16:creationId xmlns:a16="http://schemas.microsoft.com/office/drawing/2014/main" id="{AD07F92E-F26C-43C8-9034-9917F9876064}"/>
              </a:ext>
            </a:extLst>
          </p:cNvPr>
          <p:cNvSpPr>
            <a:spLocks noGrp="1"/>
          </p:cNvSpPr>
          <p:nvPr>
            <p:ph type="subTitle" idx="1"/>
          </p:nvPr>
        </p:nvSpPr>
        <p:spPr>
          <a:xfrm>
            <a:off x="2588971" y="3109912"/>
            <a:ext cx="5086350" cy="3543300"/>
          </a:xfrm>
        </p:spPr>
        <p:txBody>
          <a:bodyPr>
            <a:normAutofit/>
          </a:bodyPr>
          <a:lstStyle/>
          <a:p>
            <a:pPr algn="ctr"/>
            <a:r>
              <a:rPr lang="fa-IR" sz="1400" b="1" dirty="0">
                <a:solidFill>
                  <a:schemeClr val="tx1"/>
                </a:solidFill>
                <a:latin typeface="Calibri" panose="020F0502020204030204" pitchFamily="34" charset="0"/>
                <a:cs typeface="Calibri" panose="020F0502020204030204" pitchFamily="34" charset="0"/>
              </a:rPr>
              <a:t>به نام خدا</a:t>
            </a:r>
          </a:p>
          <a:p>
            <a:pPr algn="ctr"/>
            <a:r>
              <a:rPr lang="fa-IR" sz="1400" b="1" dirty="0">
                <a:solidFill>
                  <a:schemeClr val="tx1"/>
                </a:solidFill>
                <a:latin typeface="Calibri" panose="020F0502020204030204" pitchFamily="34" charset="0"/>
                <a:cs typeface="Calibri" panose="020F0502020204030204" pitchFamily="34" charset="0"/>
              </a:rPr>
              <a:t>ژورنال کلاب</a:t>
            </a:r>
          </a:p>
          <a:p>
            <a:pPr algn="ctr"/>
            <a:r>
              <a:rPr lang="fa-IR" sz="1400" b="1" dirty="0">
                <a:solidFill>
                  <a:schemeClr val="tx1"/>
                </a:solidFill>
                <a:latin typeface="Calibri" panose="020F0502020204030204" pitchFamily="34" charset="0"/>
                <a:cs typeface="Calibri" panose="020F0502020204030204" pitchFamily="34" charset="0"/>
              </a:rPr>
              <a:t>عنوان مقاله: خودکشی</a:t>
            </a:r>
          </a:p>
          <a:p>
            <a:pPr algn="ctr"/>
            <a:r>
              <a:rPr lang="fa-IR" sz="1400" b="1" dirty="0">
                <a:solidFill>
                  <a:schemeClr val="tx1"/>
                </a:solidFill>
                <a:latin typeface="Calibri" panose="020F0502020204030204" pitchFamily="34" charset="0"/>
                <a:cs typeface="Calibri" panose="020F0502020204030204" pitchFamily="34" charset="0"/>
              </a:rPr>
              <a:t>ارائه دهندگان:</a:t>
            </a:r>
          </a:p>
          <a:p>
            <a:pPr algn="ctr"/>
            <a:r>
              <a:rPr lang="fa-IR" sz="1400" b="1" dirty="0">
                <a:solidFill>
                  <a:schemeClr val="tx1"/>
                </a:solidFill>
                <a:latin typeface="Calibri" panose="020F0502020204030204" pitchFamily="34" charset="0"/>
                <a:cs typeface="Calibri" panose="020F0502020204030204" pitchFamily="34" charset="0"/>
              </a:rPr>
              <a:t>خانم ضیائی</a:t>
            </a:r>
          </a:p>
          <a:p>
            <a:pPr algn="ctr"/>
            <a:r>
              <a:rPr lang="fa-IR" sz="1400" b="1" dirty="0">
                <a:solidFill>
                  <a:schemeClr val="tx1"/>
                </a:solidFill>
                <a:latin typeface="Calibri" panose="020F0502020204030204" pitchFamily="34" charset="0"/>
                <a:cs typeface="Calibri" panose="020F0502020204030204" pitchFamily="34" charset="0"/>
              </a:rPr>
              <a:t>خانم داودیان مفرد</a:t>
            </a:r>
          </a:p>
          <a:p>
            <a:pPr algn="ctr"/>
            <a:r>
              <a:rPr lang="fa-IR" sz="1400" b="1" dirty="0">
                <a:solidFill>
                  <a:schemeClr val="tx1"/>
                </a:solidFill>
                <a:latin typeface="Calibri" panose="020F0502020204030204" pitchFamily="34" charset="0"/>
                <a:cs typeface="Calibri" panose="020F0502020204030204" pitchFamily="34" charset="0"/>
              </a:rPr>
              <a:t>خانم اکبری</a:t>
            </a:r>
          </a:p>
          <a:p>
            <a:pPr algn="ctr"/>
            <a:r>
              <a:rPr lang="fa-IR" sz="1400" b="1" dirty="0">
                <a:solidFill>
                  <a:schemeClr val="tx1"/>
                </a:solidFill>
                <a:latin typeface="Calibri" panose="020F0502020204030204" pitchFamily="34" charset="0"/>
                <a:cs typeface="Calibri" panose="020F0502020204030204" pitchFamily="34" charset="0"/>
              </a:rPr>
              <a:t>آقای غلامی مازیار</a:t>
            </a:r>
          </a:p>
          <a:p>
            <a:pPr algn="ctr"/>
            <a:r>
              <a:rPr lang="fa-IR" sz="1400" b="1" dirty="0">
                <a:solidFill>
                  <a:schemeClr val="tx1"/>
                </a:solidFill>
                <a:latin typeface="Calibri" panose="020F0502020204030204" pitchFamily="34" charset="0"/>
                <a:cs typeface="Calibri" panose="020F0502020204030204" pitchFamily="34" charset="0"/>
              </a:rPr>
              <a:t>اقای حسن پور</a:t>
            </a:r>
          </a:p>
        </p:txBody>
      </p:sp>
      <p:pic>
        <p:nvPicPr>
          <p:cNvPr id="5" name="Picture 4">
            <a:extLst>
              <a:ext uri="{FF2B5EF4-FFF2-40B4-BE49-F238E27FC236}">
                <a16:creationId xmlns:a16="http://schemas.microsoft.com/office/drawing/2014/main" id="{9C113553-AD35-4865-A375-E9EF5E6F96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9754" y="789622"/>
            <a:ext cx="1384784" cy="1839277"/>
          </a:xfrm>
          <a:prstGeom prst="rect">
            <a:avLst/>
          </a:prstGeom>
        </p:spPr>
      </p:pic>
    </p:spTree>
    <p:extLst>
      <p:ext uri="{BB962C8B-B14F-4D97-AF65-F5344CB8AC3E}">
        <p14:creationId xmlns:p14="http://schemas.microsoft.com/office/powerpoint/2010/main" val="2524471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191676-D231-40A6-A125-761C81CC01AF}"/>
              </a:ext>
            </a:extLst>
          </p:cNvPr>
          <p:cNvSpPr>
            <a:spLocks noGrp="1"/>
          </p:cNvSpPr>
          <p:nvPr>
            <p:ph idx="1"/>
          </p:nvPr>
        </p:nvSpPr>
        <p:spPr>
          <a:xfrm>
            <a:off x="677334" y="434341"/>
            <a:ext cx="8596668" cy="5909310"/>
          </a:xfrm>
        </p:spPr>
        <p:txBody>
          <a:bodyPr/>
          <a:lstStyle/>
          <a:p>
            <a:pPr marL="0" indent="0" algn="r">
              <a:buNone/>
            </a:pPr>
            <a:r>
              <a:rPr lang="fa-IR" sz="2400" b="1" dirty="0">
                <a:solidFill>
                  <a:schemeClr val="accent1">
                    <a:lumMod val="75000"/>
                  </a:schemeClr>
                </a:solidFill>
              </a:rPr>
              <a:t>فصل سه : روش تحقیق</a:t>
            </a:r>
          </a:p>
          <a:p>
            <a:pPr marL="0" indent="0" algn="r">
              <a:buNone/>
            </a:pPr>
            <a:r>
              <a:rPr lang="fa-IR" sz="2400" b="1" dirty="0">
                <a:latin typeface="Calibri" panose="020F0502020204030204" pitchFamily="34" charset="0"/>
                <a:cs typeface="Calibri" panose="020F0502020204030204" pitchFamily="34" charset="0"/>
              </a:rPr>
              <a:t>1- ازپرسشنامه خاصی استفاده نشده است و فقط به مقاله های دیگر رجوع شده است .</a:t>
            </a:r>
          </a:p>
          <a:p>
            <a:pPr marL="0" indent="0" algn="r">
              <a:buNone/>
            </a:pPr>
            <a:r>
              <a:rPr lang="fa-IR" sz="2400" b="1" dirty="0">
                <a:latin typeface="Calibri" panose="020F0502020204030204" pitchFamily="34" charset="0"/>
                <a:cs typeface="Calibri" panose="020F0502020204030204" pitchFamily="34" charset="0"/>
              </a:rPr>
              <a:t>2- روش انجام پژوهش و اثبات آن گفته نشده است و نمونه گیری انجام نشده.</a:t>
            </a:r>
          </a:p>
          <a:p>
            <a:pPr marL="0" indent="0" algn="r">
              <a:buNone/>
            </a:pPr>
            <a:endParaRPr lang="fa-IR" dirty="0"/>
          </a:p>
          <a:p>
            <a:pPr marL="0" indent="0" algn="r">
              <a:buNone/>
            </a:pPr>
            <a:endParaRPr lang="fa-IR" dirty="0"/>
          </a:p>
          <a:p>
            <a:pPr marL="0" indent="0" algn="r">
              <a:buNone/>
            </a:pPr>
            <a:endParaRPr lang="fa-IR" dirty="0"/>
          </a:p>
          <a:p>
            <a:pPr marL="0" indent="0" algn="r">
              <a:buNone/>
            </a:pPr>
            <a:r>
              <a:rPr lang="fa-IR" sz="2400" b="1" dirty="0">
                <a:solidFill>
                  <a:schemeClr val="accent1">
                    <a:lumMod val="75000"/>
                  </a:schemeClr>
                </a:solidFill>
              </a:rPr>
              <a:t>فصل چهار : تجزیه و تحلیل</a:t>
            </a:r>
          </a:p>
          <a:p>
            <a:pPr marL="0" indent="0" algn="r">
              <a:buNone/>
            </a:pPr>
            <a:r>
              <a:rPr lang="fa-IR" sz="2400" b="1" dirty="0">
                <a:latin typeface="Calibri" panose="020F0502020204030204" pitchFamily="34" charset="0"/>
                <a:cs typeface="Calibri" panose="020F0502020204030204" pitchFamily="34" charset="0"/>
              </a:rPr>
              <a:t>1- بطور کلی از هیچ جدول و نموداری برای تجزیه و تحلیل داده ها استفاده نشده است.</a:t>
            </a:r>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1877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68FE6B-4EA5-428A-B700-BE5A1B00CA0A}"/>
              </a:ext>
            </a:extLst>
          </p:cNvPr>
          <p:cNvSpPr>
            <a:spLocks noGrp="1"/>
          </p:cNvSpPr>
          <p:nvPr>
            <p:ph idx="1"/>
          </p:nvPr>
        </p:nvSpPr>
        <p:spPr>
          <a:xfrm>
            <a:off x="677334" y="525780"/>
            <a:ext cx="8596668" cy="5726429"/>
          </a:xfrm>
        </p:spPr>
        <p:txBody>
          <a:bodyPr/>
          <a:lstStyle/>
          <a:p>
            <a:pPr marL="0" indent="0" algn="r">
              <a:buNone/>
            </a:pPr>
            <a:r>
              <a:rPr lang="fa-IR" sz="2400" b="1" dirty="0">
                <a:solidFill>
                  <a:schemeClr val="accent1">
                    <a:lumMod val="75000"/>
                  </a:schemeClr>
                </a:solidFill>
              </a:rPr>
              <a:t>فصل پنج:نتیجه گیری و پیشنهادات</a:t>
            </a:r>
          </a:p>
          <a:p>
            <a:pPr marL="0" indent="0" algn="r">
              <a:buNone/>
            </a:pPr>
            <a:r>
              <a:rPr lang="fa-IR" sz="2400" b="1" dirty="0">
                <a:latin typeface="Calibri" panose="020F0502020204030204" pitchFamily="34" charset="0"/>
                <a:cs typeface="Calibri" panose="020F0502020204030204" pitchFamily="34" charset="0"/>
              </a:rPr>
              <a:t>1- باتوجه به این که از داده های آماری کمی در این تحقیق استفاده شده است برای نتیجه گیری این مقاله فقط به مقالات مشابه این موضوع که قبلا انجام شده است رجوع کرده.</a:t>
            </a:r>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2791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AFBA2-4397-4260-8647-B56C039E2F02}"/>
              </a:ext>
            </a:extLst>
          </p:cNvPr>
          <p:cNvSpPr>
            <a:spLocks noGrp="1"/>
          </p:cNvSpPr>
          <p:nvPr>
            <p:ph idx="1"/>
          </p:nvPr>
        </p:nvSpPr>
        <p:spPr>
          <a:xfrm>
            <a:off x="677334" y="560070"/>
            <a:ext cx="8596668" cy="5795009"/>
          </a:xfrm>
        </p:spPr>
        <p:txBody>
          <a:bodyPr/>
          <a:lstStyle/>
          <a:p>
            <a:pPr marL="0" indent="0" algn="r">
              <a:buNone/>
            </a:pPr>
            <a:r>
              <a:rPr lang="fa-IR" sz="2400" b="1" dirty="0">
                <a:solidFill>
                  <a:srgbClr val="C00000"/>
                </a:solidFill>
              </a:rPr>
              <a:t>نقاط قوت:</a:t>
            </a:r>
          </a:p>
          <a:p>
            <a:pPr marL="0" indent="0" algn="r">
              <a:buNone/>
            </a:pPr>
            <a:r>
              <a:rPr lang="fa-IR" sz="2400" b="1" dirty="0">
                <a:latin typeface="Calibri" panose="020F0502020204030204" pitchFamily="34" charset="0"/>
                <a:cs typeface="Calibri" panose="020F0502020204030204" pitchFamily="34" charset="0"/>
              </a:rPr>
              <a:t>1- در کلیات این تحقیق از منابع معتبری استفاده شده است .</a:t>
            </a:r>
          </a:p>
          <a:p>
            <a:pPr marL="0" indent="0" algn="r">
              <a:buNone/>
            </a:pPr>
            <a:r>
              <a:rPr lang="fa-IR" sz="2400" b="1" dirty="0">
                <a:latin typeface="Calibri" panose="020F0502020204030204" pitchFamily="34" charset="0"/>
                <a:cs typeface="Calibri" panose="020F0502020204030204" pitchFamily="34" charset="0"/>
              </a:rPr>
              <a:t>2- دیدگاه های مکتب های روانشناسی ( دیدگاه رفتاری، دیدگاه شناختی، جامعه شناختی و روانکاوی) به خوبی بیان شده است و در پاورقی استفاده شده است.</a:t>
            </a:r>
          </a:p>
          <a:p>
            <a:pPr marL="0" indent="0" algn="r">
              <a:buNone/>
            </a:pPr>
            <a:r>
              <a:rPr lang="fa-IR" sz="2400" b="1" dirty="0">
                <a:latin typeface="Calibri" panose="020F0502020204030204" pitchFamily="34" charset="0"/>
                <a:cs typeface="Calibri" panose="020F0502020204030204" pitchFamily="34" charset="0"/>
              </a:rPr>
              <a:t>3- از دیدگاه های روانشناسان بنام ( فروید، دی سوسا، شنایدمن) استفاده شده است.</a:t>
            </a:r>
          </a:p>
          <a:p>
            <a:pPr marL="0" indent="0" algn="r">
              <a:buNone/>
            </a:pPr>
            <a:r>
              <a:rPr lang="fa-IR" sz="2400" b="1" dirty="0">
                <a:latin typeface="Calibri" panose="020F0502020204030204" pitchFamily="34" charset="0"/>
                <a:cs typeface="Calibri" panose="020F0502020204030204" pitchFamily="34" charset="0"/>
              </a:rPr>
              <a:t>4- پیشنهادات و روش های پیشگیری علمی خودکشی به خوبی بیان شده است.</a:t>
            </a:r>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4828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6314E-1946-4526-8C1E-5DBB823EE852}"/>
              </a:ext>
            </a:extLst>
          </p:cNvPr>
          <p:cNvSpPr>
            <a:spLocks noGrp="1"/>
          </p:cNvSpPr>
          <p:nvPr>
            <p:ph idx="1"/>
          </p:nvPr>
        </p:nvSpPr>
        <p:spPr>
          <a:xfrm>
            <a:off x="677334" y="571500"/>
            <a:ext cx="8596668" cy="5680709"/>
          </a:xfrm>
        </p:spPr>
        <p:txBody>
          <a:bodyPr>
            <a:normAutofit/>
          </a:bodyPr>
          <a:lstStyle/>
          <a:p>
            <a:pPr marL="0" indent="0" algn="ctr">
              <a:buNone/>
            </a:pPr>
            <a:r>
              <a:rPr lang="fa-IR" sz="4000" dirty="0"/>
              <a:t>با تشکر از دکتر خسروی و هیئت علمی دانشگاه و همچنین دانشجویان گرامی که وقت گذاشتند</a:t>
            </a:r>
            <a:endParaRPr lang="en-US" sz="4000" dirty="0"/>
          </a:p>
        </p:txBody>
      </p:sp>
    </p:spTree>
    <p:extLst>
      <p:ext uri="{BB962C8B-B14F-4D97-AF65-F5344CB8AC3E}">
        <p14:creationId xmlns:p14="http://schemas.microsoft.com/office/powerpoint/2010/main" val="405025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89147B-4304-49D2-B5BC-3C5B6408FEC7}"/>
              </a:ext>
            </a:extLst>
          </p:cNvPr>
          <p:cNvSpPr>
            <a:spLocks noGrp="1"/>
          </p:cNvSpPr>
          <p:nvPr>
            <p:ph idx="1"/>
          </p:nvPr>
        </p:nvSpPr>
        <p:spPr>
          <a:xfrm>
            <a:off x="528744" y="422910"/>
            <a:ext cx="8596668" cy="6126479"/>
          </a:xfrm>
        </p:spPr>
        <p:txBody>
          <a:bodyPr>
            <a:normAutofit/>
          </a:bodyPr>
          <a:lstStyle/>
          <a:p>
            <a:pPr marL="0" indent="0" algn="r">
              <a:buNone/>
            </a:pPr>
            <a:r>
              <a:rPr lang="fa-IR" sz="2800" b="1" dirty="0">
                <a:solidFill>
                  <a:srgbClr val="C00000"/>
                </a:solidFill>
                <a:latin typeface="Calibri" panose="020F0502020204030204" pitchFamily="34" charset="0"/>
                <a:cs typeface="Calibri" panose="020F0502020204030204" pitchFamily="34" charset="0"/>
              </a:rPr>
              <a:t>بررسی شیوع افکار خودکشی و عوامل مرتبط با آن درمیان سربازان</a:t>
            </a:r>
          </a:p>
          <a:p>
            <a:pPr marL="0" indent="0" algn="r">
              <a:buNone/>
            </a:pPr>
            <a:endParaRPr lang="fa-IR" dirty="0">
              <a:solidFill>
                <a:schemeClr val="tx1"/>
              </a:solidFill>
            </a:endParaRPr>
          </a:p>
          <a:p>
            <a:pPr marL="0" indent="0" algn="r">
              <a:buNone/>
            </a:pPr>
            <a:r>
              <a:rPr lang="fa-IR" sz="2400" b="1" dirty="0">
                <a:solidFill>
                  <a:schemeClr val="accent1">
                    <a:lumMod val="75000"/>
                  </a:schemeClr>
                </a:solidFill>
              </a:rPr>
              <a:t>فصل یک : مقدمه</a:t>
            </a:r>
          </a:p>
          <a:p>
            <a:pPr marL="0" indent="0" algn="r">
              <a:buNone/>
            </a:pPr>
            <a:r>
              <a:rPr lang="fa-IR" sz="2400" dirty="0">
                <a:solidFill>
                  <a:schemeClr val="tx1"/>
                </a:solidFill>
                <a:latin typeface="Calibri" panose="020F0502020204030204" pitchFamily="34" charset="0"/>
                <a:cs typeface="Calibri" panose="020F0502020204030204" pitchFamily="34" charset="0"/>
              </a:rPr>
              <a:t>1 - باتوجه به تاریخ انجام مقاله داده ها و نتیجه گیری ها مربوط به این سالها مردود می باشد بخاطر قدیمی بودن داده ها .</a:t>
            </a:r>
          </a:p>
          <a:p>
            <a:pPr marL="0" indent="0" algn="r">
              <a:buNone/>
            </a:pPr>
            <a:r>
              <a:rPr lang="fa-IR" sz="2400" dirty="0">
                <a:solidFill>
                  <a:schemeClr val="tx1"/>
                </a:solidFill>
                <a:latin typeface="Calibri" panose="020F0502020204030204" pitchFamily="34" charset="0"/>
                <a:cs typeface="Calibri" panose="020F0502020204030204" pitchFamily="34" charset="0"/>
              </a:rPr>
              <a:t>2 - استفاده از مطالب غیر ضروری که ربطی به عنوان و مقدمه نقاله ندارد . فقط مقاله را میخواست به سرانجام برساند .</a:t>
            </a:r>
          </a:p>
          <a:p>
            <a:pPr marL="0" indent="0" algn="r">
              <a:buNone/>
            </a:pPr>
            <a:endParaRPr lang="fa-IR" dirty="0">
              <a:solidFill>
                <a:schemeClr val="tx1"/>
              </a:solidFill>
            </a:endParaRPr>
          </a:p>
          <a:p>
            <a:pPr marL="0" indent="0" algn="r">
              <a:buNone/>
            </a:pPr>
            <a:endParaRPr lang="fa-IR" dirty="0">
              <a:solidFill>
                <a:schemeClr val="tx1"/>
              </a:solidFill>
            </a:endParaRPr>
          </a:p>
          <a:p>
            <a:pPr marL="0" indent="0" algn="r">
              <a:buNone/>
            </a:pPr>
            <a:r>
              <a:rPr lang="fa-IR" sz="2400" b="1" dirty="0">
                <a:solidFill>
                  <a:schemeClr val="accent1">
                    <a:lumMod val="75000"/>
                  </a:schemeClr>
                </a:solidFill>
              </a:rPr>
              <a:t>فصل دو : پیشینه و کلیات پژوهش</a:t>
            </a:r>
          </a:p>
          <a:p>
            <a:pPr marL="0" indent="0" algn="r">
              <a:buNone/>
            </a:pPr>
            <a:r>
              <a:rPr lang="fa-IR" sz="2400" dirty="0">
                <a:solidFill>
                  <a:schemeClr val="tx1"/>
                </a:solidFill>
                <a:latin typeface="Calibri" panose="020F0502020204030204" pitchFamily="34" charset="0"/>
                <a:cs typeface="Calibri" panose="020F0502020204030204" pitchFamily="34" charset="0"/>
              </a:rPr>
              <a:t>1- ناقص بودن مطالب مربوط به پیشینه و کلیات پژوهش و همچنین بیان مطالب بی ربط به پژوهش که برای طولانی  کردن پیشینه پژوهش انجام شده است .</a:t>
            </a:r>
          </a:p>
          <a:p>
            <a:pPr marL="0" indent="0" algn="r">
              <a:buNone/>
            </a:pPr>
            <a:r>
              <a:rPr lang="fa-IR" sz="2400" dirty="0">
                <a:solidFill>
                  <a:schemeClr val="tx1"/>
                </a:solidFill>
                <a:latin typeface="Calibri" panose="020F0502020204030204" pitchFamily="34" charset="0"/>
                <a:cs typeface="Calibri" panose="020F0502020204030204" pitchFamily="34" charset="0"/>
              </a:rPr>
              <a:t>2- تکرار مطالب </a:t>
            </a:r>
          </a:p>
        </p:txBody>
      </p:sp>
    </p:spTree>
    <p:extLst>
      <p:ext uri="{BB962C8B-B14F-4D97-AF65-F5344CB8AC3E}">
        <p14:creationId xmlns:p14="http://schemas.microsoft.com/office/powerpoint/2010/main" val="152255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940F-ED79-4A43-8014-EA9928670448}"/>
              </a:ext>
            </a:extLst>
          </p:cNvPr>
          <p:cNvSpPr>
            <a:spLocks noGrp="1"/>
          </p:cNvSpPr>
          <p:nvPr>
            <p:ph idx="1"/>
          </p:nvPr>
        </p:nvSpPr>
        <p:spPr>
          <a:xfrm>
            <a:off x="677334" y="640080"/>
            <a:ext cx="8596668" cy="5829299"/>
          </a:xfrm>
        </p:spPr>
        <p:txBody>
          <a:bodyPr>
            <a:normAutofit/>
          </a:bodyPr>
          <a:lstStyle/>
          <a:p>
            <a:pPr marL="0" indent="0" algn="r">
              <a:buNone/>
            </a:pPr>
            <a:r>
              <a:rPr lang="fa-IR" sz="2400" b="1" dirty="0">
                <a:solidFill>
                  <a:schemeClr val="accent1">
                    <a:lumMod val="75000"/>
                  </a:schemeClr>
                </a:solidFill>
              </a:rPr>
              <a:t>فصل سه: روش پژوهش </a:t>
            </a:r>
          </a:p>
          <a:p>
            <a:pPr marL="0" indent="0" algn="r">
              <a:buNone/>
            </a:pPr>
            <a:r>
              <a:rPr lang="fa-IR" sz="2400" dirty="0">
                <a:solidFill>
                  <a:schemeClr val="tx1"/>
                </a:solidFill>
                <a:latin typeface="Calibri" panose="020F0502020204030204" pitchFamily="34" charset="0"/>
                <a:cs typeface="Calibri" panose="020F0502020204030204" pitchFamily="34" charset="0"/>
              </a:rPr>
              <a:t>1- در مورد ابزار اندازه گیری که مربوط به پرسشنامه سلامت (گلدبرگ) است اطلاعات کمی داده است و روایی و اعتبار آن به صورت کامل بیان نشده است در صورتی که پرسشنامه گلدبرگ اثبات شده است .</a:t>
            </a:r>
          </a:p>
          <a:p>
            <a:pPr marL="0" indent="0" algn="r">
              <a:buNone/>
            </a:pPr>
            <a:r>
              <a:rPr lang="fa-IR" sz="2400" dirty="0">
                <a:solidFill>
                  <a:schemeClr val="tx1"/>
                </a:solidFill>
                <a:latin typeface="Calibri" panose="020F0502020204030204" pitchFamily="34" charset="0"/>
                <a:cs typeface="Calibri" panose="020F0502020204030204" pitchFamily="34" charset="0"/>
              </a:rPr>
              <a:t>2- به این علت که از پرسشنامه سلامت استفاده شده است باید تعاریف سلامت روان از دیدگاه مکاتب روانشناسی بیان گردد.</a:t>
            </a:r>
          </a:p>
          <a:p>
            <a:pPr marL="0" indent="0" algn="r">
              <a:buNone/>
            </a:pPr>
            <a:endParaRPr lang="fa-IR" dirty="0">
              <a:solidFill>
                <a:schemeClr val="tx1"/>
              </a:solidFill>
            </a:endParaRPr>
          </a:p>
          <a:p>
            <a:pPr marL="0" indent="0" algn="r">
              <a:buNone/>
            </a:pPr>
            <a:endParaRPr lang="fa-IR" dirty="0">
              <a:solidFill>
                <a:schemeClr val="tx1"/>
              </a:solidFill>
            </a:endParaRPr>
          </a:p>
          <a:p>
            <a:pPr marL="0" indent="0" algn="r">
              <a:buNone/>
            </a:pPr>
            <a:r>
              <a:rPr lang="fa-IR" sz="2400" b="1" dirty="0">
                <a:solidFill>
                  <a:schemeClr val="accent1">
                    <a:lumMod val="75000"/>
                  </a:schemeClr>
                </a:solidFill>
              </a:rPr>
              <a:t>فصل چهار : تجزیه و تحلیل آماری</a:t>
            </a:r>
          </a:p>
          <a:p>
            <a:pPr marL="0" indent="0" algn="r">
              <a:buNone/>
            </a:pPr>
            <a:r>
              <a:rPr lang="fa-IR" sz="2400" dirty="0">
                <a:solidFill>
                  <a:schemeClr val="tx1"/>
                </a:solidFill>
                <a:latin typeface="Calibri" panose="020F0502020204030204" pitchFamily="34" charset="0"/>
                <a:cs typeface="Calibri" panose="020F0502020204030204" pitchFamily="34" charset="0"/>
              </a:rPr>
              <a:t>1- فقط از جدول های آماری استفاده شده است و از نمودار ها استفاده نشده است.</a:t>
            </a:r>
          </a:p>
          <a:p>
            <a:pPr marL="0" indent="0" algn="r">
              <a:buNone/>
            </a:pPr>
            <a:r>
              <a:rPr lang="fa-IR" sz="2400" dirty="0">
                <a:solidFill>
                  <a:schemeClr val="tx1"/>
                </a:solidFill>
                <a:latin typeface="Calibri" panose="020F0502020204030204" pitchFamily="34" charset="0"/>
                <a:cs typeface="Calibri" panose="020F0502020204030204" pitchFamily="34" charset="0"/>
              </a:rPr>
              <a:t>2- جدول های آماری به جای اینکه در فصل چهار قرار گرفته باشند در فصل پنج که مربوط به نتیجه گیری و پیشنهادات است آورده شده .</a:t>
            </a:r>
          </a:p>
          <a:p>
            <a:pPr marL="0" indent="0" algn="r">
              <a:buNone/>
            </a:pPr>
            <a:endParaRPr lang="fa-IR" dirty="0">
              <a:solidFill>
                <a:srgbClr val="C00000"/>
              </a:solidFill>
            </a:endParaRPr>
          </a:p>
          <a:p>
            <a:pPr marL="0" indent="0" algn="r">
              <a:buNone/>
            </a:pPr>
            <a:endParaRPr lang="fa-IR" dirty="0">
              <a:solidFill>
                <a:schemeClr val="tx1"/>
              </a:solidFill>
            </a:endParaRPr>
          </a:p>
          <a:p>
            <a:pPr marL="0" indent="0" algn="r">
              <a:buNone/>
            </a:pPr>
            <a:endParaRPr lang="fa-IR" dirty="0">
              <a:solidFill>
                <a:schemeClr val="tx1"/>
              </a:solidFill>
            </a:endParaRPr>
          </a:p>
          <a:p>
            <a:pPr marL="0" indent="0" algn="r">
              <a:buNone/>
            </a:pPr>
            <a:endParaRPr lang="en-US" dirty="0">
              <a:solidFill>
                <a:schemeClr val="tx1"/>
              </a:solidFill>
            </a:endParaRPr>
          </a:p>
        </p:txBody>
      </p:sp>
    </p:spTree>
    <p:extLst>
      <p:ext uri="{BB962C8B-B14F-4D97-AF65-F5344CB8AC3E}">
        <p14:creationId xmlns:p14="http://schemas.microsoft.com/office/powerpoint/2010/main" val="982072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ED3E47-9B7C-4679-A88D-C6BBB9FCB4E0}"/>
              </a:ext>
            </a:extLst>
          </p:cNvPr>
          <p:cNvSpPr>
            <a:spLocks noGrp="1"/>
          </p:cNvSpPr>
          <p:nvPr>
            <p:ph idx="1"/>
          </p:nvPr>
        </p:nvSpPr>
        <p:spPr>
          <a:xfrm>
            <a:off x="677334" y="468630"/>
            <a:ext cx="8596668" cy="5897879"/>
          </a:xfrm>
        </p:spPr>
        <p:txBody>
          <a:bodyPr/>
          <a:lstStyle/>
          <a:p>
            <a:pPr marL="0" indent="0" algn="r">
              <a:buNone/>
            </a:pPr>
            <a:r>
              <a:rPr lang="fa-IR" sz="2400" b="1" dirty="0">
                <a:solidFill>
                  <a:schemeClr val="accent1">
                    <a:lumMod val="75000"/>
                  </a:schemeClr>
                </a:solidFill>
              </a:rPr>
              <a:t>فصل پنج: نتیجه گیری و پیشنهادات </a:t>
            </a:r>
          </a:p>
          <a:p>
            <a:pPr marL="0" indent="0" algn="r">
              <a:buNone/>
            </a:pPr>
            <a:r>
              <a:rPr lang="fa-IR" sz="2400" dirty="0">
                <a:solidFill>
                  <a:schemeClr val="tx1"/>
                </a:solidFill>
                <a:latin typeface="Calibri" panose="020F0502020204030204" pitchFamily="34" charset="0"/>
                <a:cs typeface="Calibri" panose="020F0502020204030204" pitchFamily="34" charset="0"/>
              </a:rPr>
              <a:t>1- با وجود اینکه نتایج مطلوبی در این مقاله لحاظ شده است با این وجود پیشنهادات کمی برای پژوهشگرانی که بخواهند در مورد این موضوع یا موضوعات مشابه پژوهش انجام دهند صورت گرفته است.</a:t>
            </a:r>
          </a:p>
          <a:p>
            <a:pPr marL="0" indent="0" algn="r">
              <a:buNone/>
            </a:pPr>
            <a:endParaRPr lang="en-US" dirty="0">
              <a:solidFill>
                <a:schemeClr val="tx1"/>
              </a:solidFill>
            </a:endParaRPr>
          </a:p>
        </p:txBody>
      </p:sp>
    </p:spTree>
    <p:extLst>
      <p:ext uri="{BB962C8B-B14F-4D97-AF65-F5344CB8AC3E}">
        <p14:creationId xmlns:p14="http://schemas.microsoft.com/office/powerpoint/2010/main" val="66997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1EB688-38D0-4DE7-8778-F9F9157C4914}"/>
              </a:ext>
            </a:extLst>
          </p:cNvPr>
          <p:cNvSpPr>
            <a:spLocks noGrp="1"/>
          </p:cNvSpPr>
          <p:nvPr>
            <p:ph idx="1"/>
          </p:nvPr>
        </p:nvSpPr>
        <p:spPr>
          <a:xfrm>
            <a:off x="677334" y="388620"/>
            <a:ext cx="8596668" cy="5932169"/>
          </a:xfrm>
        </p:spPr>
        <p:txBody>
          <a:bodyPr/>
          <a:lstStyle/>
          <a:p>
            <a:pPr marL="0" indent="0" algn="r">
              <a:buNone/>
            </a:pPr>
            <a:r>
              <a:rPr lang="fa-IR" sz="2400" b="1" dirty="0">
                <a:solidFill>
                  <a:schemeClr val="accent1">
                    <a:lumMod val="75000"/>
                  </a:schemeClr>
                </a:solidFill>
              </a:rPr>
              <a:t>نقاط قوت</a:t>
            </a:r>
          </a:p>
          <a:p>
            <a:pPr marL="0" indent="0" algn="r">
              <a:buNone/>
            </a:pPr>
            <a:r>
              <a:rPr lang="fa-IR" sz="2400" dirty="0">
                <a:latin typeface="Calibri" panose="020F0502020204030204" pitchFamily="34" charset="0"/>
                <a:cs typeface="Calibri" panose="020F0502020204030204" pitchFamily="34" charset="0"/>
              </a:rPr>
              <a:t>1- از پرسشنامه اثبات شده گلدبرگ استفاده شده است .</a:t>
            </a:r>
          </a:p>
          <a:p>
            <a:pPr marL="0" indent="0" algn="r">
              <a:buNone/>
            </a:pPr>
            <a:r>
              <a:rPr lang="fa-IR" sz="2400" dirty="0">
                <a:latin typeface="Calibri" panose="020F0502020204030204" pitchFamily="34" charset="0"/>
                <a:cs typeface="Calibri" panose="020F0502020204030204" pitchFamily="34" charset="0"/>
              </a:rPr>
              <a:t>2- از تعداد نمونه بالایی استفاده شده است که باعث بالا رفتن اعتبار این مقاله می شود.</a:t>
            </a:r>
          </a:p>
          <a:p>
            <a:pPr marL="0" indent="0" algn="r">
              <a:buNone/>
            </a:pPr>
            <a:r>
              <a:rPr lang="fa-IR" sz="2400" dirty="0">
                <a:latin typeface="Calibri" panose="020F0502020204030204" pitchFamily="34" charset="0"/>
                <a:cs typeface="Calibri" panose="020F0502020204030204" pitchFamily="34" charset="0"/>
              </a:rPr>
              <a:t>3- به خوبی اطلاعات آماریدر جدول جا داده شده است.</a:t>
            </a:r>
          </a:p>
          <a:p>
            <a:pPr marL="0" indent="0" algn="r">
              <a:buNone/>
            </a:pPr>
            <a:endParaRPr lang="en-US" dirty="0"/>
          </a:p>
        </p:txBody>
      </p:sp>
    </p:spTree>
    <p:extLst>
      <p:ext uri="{BB962C8B-B14F-4D97-AF65-F5344CB8AC3E}">
        <p14:creationId xmlns:p14="http://schemas.microsoft.com/office/powerpoint/2010/main" val="2017902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1F85E2-C8D7-44BF-98F3-17379FC4DCF2}"/>
              </a:ext>
            </a:extLst>
          </p:cNvPr>
          <p:cNvSpPr>
            <a:spLocks noGrp="1"/>
          </p:cNvSpPr>
          <p:nvPr>
            <p:ph idx="1"/>
          </p:nvPr>
        </p:nvSpPr>
        <p:spPr>
          <a:xfrm>
            <a:off x="677334" y="582930"/>
            <a:ext cx="8596668" cy="5657849"/>
          </a:xfrm>
        </p:spPr>
        <p:txBody>
          <a:bodyPr/>
          <a:lstStyle/>
          <a:p>
            <a:pPr marL="0" indent="0" algn="ctr">
              <a:buNone/>
            </a:pPr>
            <a:r>
              <a:rPr lang="fa-IR" sz="2400" b="1" dirty="0">
                <a:solidFill>
                  <a:srgbClr val="C00000"/>
                </a:solidFill>
              </a:rPr>
              <a:t>عنوان مقاله : خودکشی در دین اسلام</a:t>
            </a:r>
          </a:p>
          <a:p>
            <a:pPr marL="0" indent="0" algn="r">
              <a:buNone/>
            </a:pPr>
            <a:r>
              <a:rPr lang="fa-IR" sz="2400" b="1" dirty="0">
                <a:solidFill>
                  <a:schemeClr val="accent1">
                    <a:lumMod val="75000"/>
                  </a:schemeClr>
                </a:solidFill>
              </a:rPr>
              <a:t>فصل اول : مقدمه </a:t>
            </a:r>
          </a:p>
          <a:p>
            <a:pPr marL="0" indent="0" algn="r">
              <a:buNone/>
            </a:pPr>
            <a:r>
              <a:rPr lang="fa-IR" sz="2400" dirty="0">
                <a:latin typeface="Calibri" panose="020F0502020204030204" pitchFamily="34" charset="0"/>
                <a:cs typeface="Calibri" panose="020F0502020204030204" pitchFamily="34" charset="0"/>
              </a:rPr>
              <a:t> </a:t>
            </a:r>
            <a:r>
              <a:rPr lang="fa-IR" sz="2400" b="1" dirty="0">
                <a:latin typeface="Calibri" panose="020F0502020204030204" pitchFamily="34" charset="0"/>
                <a:cs typeface="Calibri" panose="020F0502020204030204" pitchFamily="34" charset="0"/>
              </a:rPr>
              <a:t>1- در مقدمه منابع پژوهش ها به خوبی بیان نشده است .</a:t>
            </a:r>
          </a:p>
          <a:p>
            <a:pPr marL="0" indent="0" algn="r">
              <a:buNone/>
            </a:pPr>
            <a:r>
              <a:rPr lang="fa-IR" sz="2400" b="1" dirty="0">
                <a:latin typeface="Calibri" panose="020F0502020204030204" pitchFamily="34" charset="0"/>
                <a:cs typeface="Calibri" panose="020F0502020204030204" pitchFamily="34" charset="0"/>
              </a:rPr>
              <a:t>2- دراین مقاله سوگیری جانب گرایانه بدون دلیل و مدرک انجام گرفته است.</a:t>
            </a:r>
          </a:p>
          <a:p>
            <a:pPr marL="0" indent="0" algn="r">
              <a:buNone/>
            </a:pPr>
            <a:endParaRPr lang="fa-IR" dirty="0"/>
          </a:p>
          <a:p>
            <a:pPr marL="0" indent="0" algn="r">
              <a:buNone/>
            </a:pPr>
            <a:endParaRPr lang="fa-IR" dirty="0"/>
          </a:p>
          <a:p>
            <a:pPr marL="0" indent="0" algn="r">
              <a:buNone/>
            </a:pPr>
            <a:r>
              <a:rPr lang="fa-IR" sz="2400" b="1" dirty="0">
                <a:solidFill>
                  <a:schemeClr val="accent1">
                    <a:lumMod val="75000"/>
                  </a:schemeClr>
                </a:solidFill>
              </a:rPr>
              <a:t>فصل دو : کلیات و پیشینه پژوهش</a:t>
            </a:r>
          </a:p>
          <a:p>
            <a:pPr marL="0" indent="0" algn="r">
              <a:buNone/>
            </a:pPr>
            <a:r>
              <a:rPr lang="fa-IR" sz="2400" b="1" dirty="0">
                <a:latin typeface="Calibri" panose="020F0502020204030204" pitchFamily="34" charset="0"/>
                <a:cs typeface="Calibri" panose="020F0502020204030204" pitchFamily="34" charset="0"/>
              </a:rPr>
              <a:t>1- فاقد ارزیابی ادبیات پژوهش می باشد ، علت : متن مقاله ادبیات موثق ندارد و در کل از نظر تحقیقات بع عمل آمده و معیار های مشخص شده این مقاله دارای ایرادات بسیاری می باشد و از لحاظ پیشینه و اطلاعات پژوهش به طور کلی رد شده است.</a:t>
            </a:r>
          </a:p>
          <a:p>
            <a:pPr marL="0" indent="0" algn="r">
              <a:buNone/>
            </a:pPr>
            <a:endParaRPr lang="en-US" dirty="0"/>
          </a:p>
        </p:txBody>
      </p:sp>
    </p:spTree>
    <p:extLst>
      <p:ext uri="{BB962C8B-B14F-4D97-AF65-F5344CB8AC3E}">
        <p14:creationId xmlns:p14="http://schemas.microsoft.com/office/powerpoint/2010/main" val="3848262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B7A584-8386-47BA-A330-C6473412E18D}"/>
              </a:ext>
            </a:extLst>
          </p:cNvPr>
          <p:cNvSpPr>
            <a:spLocks noGrp="1"/>
          </p:cNvSpPr>
          <p:nvPr>
            <p:ph idx="1"/>
          </p:nvPr>
        </p:nvSpPr>
        <p:spPr>
          <a:xfrm>
            <a:off x="677334" y="514350"/>
            <a:ext cx="8596668" cy="5795009"/>
          </a:xfrm>
        </p:spPr>
        <p:txBody>
          <a:bodyPr/>
          <a:lstStyle/>
          <a:p>
            <a:pPr marL="0" indent="0" algn="r">
              <a:buNone/>
            </a:pPr>
            <a:r>
              <a:rPr lang="fa-IR" sz="2400" b="1" dirty="0">
                <a:solidFill>
                  <a:schemeClr val="accent1">
                    <a:lumMod val="75000"/>
                  </a:schemeClr>
                </a:solidFill>
              </a:rPr>
              <a:t>فصل سه: روش تحقیق</a:t>
            </a:r>
          </a:p>
          <a:p>
            <a:pPr marL="0" indent="0" algn="r">
              <a:buNone/>
            </a:pPr>
            <a:r>
              <a:rPr lang="fa-IR" sz="2400" b="1" dirty="0">
                <a:latin typeface="Calibri" panose="020F0502020204030204" pitchFamily="34" charset="0"/>
                <a:cs typeface="Calibri" panose="020F0502020204030204" pitchFamily="34" charset="0"/>
              </a:rPr>
              <a:t>1- از هیچ پرسشنامه ای برای پژوهش کمی استفاده نشده است و برای پژوهش کیفی هیچ مصاحبه کننده ای وجود ندارد .</a:t>
            </a:r>
          </a:p>
          <a:p>
            <a:pPr marL="0" indent="0" algn="r">
              <a:buNone/>
            </a:pPr>
            <a:r>
              <a:rPr lang="fa-IR" sz="2400" b="1" dirty="0">
                <a:latin typeface="Calibri" panose="020F0502020204030204" pitchFamily="34" charset="0"/>
                <a:cs typeface="Calibri" panose="020F0502020204030204" pitchFamily="34" charset="0"/>
              </a:rPr>
              <a:t>2- داده های آماری که بیان شده است مربوط به دینی که در عنوان تحقیق ذکر شده است، نیست  (مربوط به دین مسیحیت) .</a:t>
            </a:r>
          </a:p>
          <a:p>
            <a:pPr marL="0" indent="0" algn="r">
              <a:buNone/>
            </a:pPr>
            <a:r>
              <a:rPr lang="fa-IR" dirty="0"/>
              <a:t> </a:t>
            </a:r>
          </a:p>
          <a:p>
            <a:pPr marL="0" indent="0" algn="r">
              <a:buNone/>
            </a:pPr>
            <a:endParaRPr lang="fa-IR" dirty="0"/>
          </a:p>
          <a:p>
            <a:pPr marL="0" indent="0" algn="r">
              <a:buNone/>
            </a:pPr>
            <a:endParaRPr lang="fa-IR" dirty="0"/>
          </a:p>
          <a:p>
            <a:pPr marL="0" indent="0" algn="r">
              <a:buNone/>
            </a:pPr>
            <a:r>
              <a:rPr lang="fa-IR" sz="2400" b="1" dirty="0">
                <a:solidFill>
                  <a:schemeClr val="accent1">
                    <a:lumMod val="75000"/>
                  </a:schemeClr>
                </a:solidFill>
              </a:rPr>
              <a:t>فصل چهار : تجزیه و تحلیل اطلاعات</a:t>
            </a:r>
          </a:p>
          <a:p>
            <a:pPr marL="0" indent="0" algn="r">
              <a:buNone/>
            </a:pPr>
            <a:r>
              <a:rPr lang="fa-IR" sz="2400" b="1" dirty="0">
                <a:latin typeface="Calibri" panose="020F0502020204030204" pitchFamily="34" charset="0"/>
                <a:cs typeface="Calibri" panose="020F0502020204030204" pitchFamily="34" charset="0"/>
              </a:rPr>
              <a:t>1- از هیچ جدول و نمودار آماری استفاده نشده است .</a:t>
            </a:r>
          </a:p>
          <a:p>
            <a:pPr marL="0" indent="0" algn="r">
              <a:buNone/>
            </a:pPr>
            <a:r>
              <a:rPr lang="fa-IR" dirty="0"/>
              <a:t> </a:t>
            </a:r>
            <a:endParaRPr lang="en-US" dirty="0"/>
          </a:p>
        </p:txBody>
      </p:sp>
    </p:spTree>
    <p:extLst>
      <p:ext uri="{BB962C8B-B14F-4D97-AF65-F5344CB8AC3E}">
        <p14:creationId xmlns:p14="http://schemas.microsoft.com/office/powerpoint/2010/main" val="4222238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CE5A5E-C7DE-4215-A776-8E9EA168D91A}"/>
              </a:ext>
            </a:extLst>
          </p:cNvPr>
          <p:cNvSpPr>
            <a:spLocks noGrp="1"/>
          </p:cNvSpPr>
          <p:nvPr>
            <p:ph idx="1"/>
          </p:nvPr>
        </p:nvSpPr>
        <p:spPr>
          <a:xfrm>
            <a:off x="677334" y="514350"/>
            <a:ext cx="8596668" cy="5817869"/>
          </a:xfrm>
        </p:spPr>
        <p:txBody>
          <a:bodyPr/>
          <a:lstStyle/>
          <a:p>
            <a:pPr marL="0" indent="0" algn="r">
              <a:buNone/>
            </a:pPr>
            <a:r>
              <a:rPr lang="fa-IR" sz="2400" b="1" dirty="0">
                <a:solidFill>
                  <a:schemeClr val="accent1">
                    <a:lumMod val="75000"/>
                  </a:schemeClr>
                </a:solidFill>
              </a:rPr>
              <a:t>فصل پنج : نتیجه گیری و پیشنهادات</a:t>
            </a:r>
          </a:p>
          <a:p>
            <a:pPr marL="0" indent="0" algn="r">
              <a:buNone/>
            </a:pPr>
            <a:r>
              <a:rPr lang="fa-IR" sz="2400" b="1" dirty="0">
                <a:latin typeface="Calibri" panose="020F0502020204030204" pitchFamily="34" charset="0"/>
                <a:cs typeface="Calibri" panose="020F0502020204030204" pitchFamily="34" charset="0"/>
              </a:rPr>
              <a:t>1- از منابع قدیمی استفاده شده است و منابع خارجی کم و ترجمه نشده در تحقیق بکار رفته .</a:t>
            </a:r>
          </a:p>
          <a:p>
            <a:pPr marL="0" indent="0" algn="r">
              <a:buNone/>
            </a:pPr>
            <a:r>
              <a:rPr lang="fa-IR" sz="2400" b="1" dirty="0">
                <a:latin typeface="Calibri" panose="020F0502020204030204" pitchFamily="34" charset="0"/>
                <a:cs typeface="Calibri" panose="020F0502020204030204" pitchFamily="34" charset="0"/>
              </a:rPr>
              <a:t>2- نتیجه و پیشنهاد مشخصی ندارد.</a:t>
            </a:r>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7660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347A2-999B-448F-A952-40CFEC3E14FA}"/>
              </a:ext>
            </a:extLst>
          </p:cNvPr>
          <p:cNvSpPr>
            <a:spLocks noGrp="1"/>
          </p:cNvSpPr>
          <p:nvPr>
            <p:ph idx="1"/>
          </p:nvPr>
        </p:nvSpPr>
        <p:spPr>
          <a:xfrm>
            <a:off x="677334" y="640080"/>
            <a:ext cx="8596668" cy="5623559"/>
          </a:xfrm>
        </p:spPr>
        <p:txBody>
          <a:bodyPr/>
          <a:lstStyle/>
          <a:p>
            <a:pPr marL="0" indent="0" algn="r">
              <a:buNone/>
            </a:pPr>
            <a:r>
              <a:rPr lang="fa-IR" sz="2400" b="1" dirty="0">
                <a:solidFill>
                  <a:srgbClr val="C00000"/>
                </a:solidFill>
              </a:rPr>
              <a:t>علل و ابعاد روانشناختی خودکشی نوجوانان</a:t>
            </a:r>
          </a:p>
          <a:p>
            <a:pPr marL="0" indent="0" algn="r">
              <a:buNone/>
            </a:pPr>
            <a:r>
              <a:rPr lang="fa-IR" sz="2400" b="1" dirty="0">
                <a:solidFill>
                  <a:schemeClr val="accent1">
                    <a:lumMod val="75000"/>
                  </a:schemeClr>
                </a:solidFill>
              </a:rPr>
              <a:t>فصل یک : مقدمه</a:t>
            </a:r>
          </a:p>
          <a:p>
            <a:pPr marL="0" indent="0" algn="r">
              <a:buNone/>
            </a:pPr>
            <a:r>
              <a:rPr lang="fa-IR" sz="2400" b="1" dirty="0">
                <a:latin typeface="Calibri" panose="020F0502020204030204" pitchFamily="34" charset="0"/>
                <a:cs typeface="Calibri" panose="020F0502020204030204" pitchFamily="34" charset="0"/>
              </a:rPr>
              <a:t>1- منابعی درچکیده متن مقاله ذکر نشده است .</a:t>
            </a:r>
          </a:p>
          <a:p>
            <a:pPr marL="0" indent="0" algn="r">
              <a:buNone/>
            </a:pPr>
            <a:endParaRPr lang="fa-IR" dirty="0"/>
          </a:p>
          <a:p>
            <a:pPr marL="0" indent="0" algn="r">
              <a:buNone/>
            </a:pPr>
            <a:endParaRPr lang="fa-IR" dirty="0"/>
          </a:p>
          <a:p>
            <a:pPr marL="0" indent="0" algn="r">
              <a:buNone/>
            </a:pPr>
            <a:endParaRPr lang="fa-IR" dirty="0"/>
          </a:p>
          <a:p>
            <a:pPr marL="0" indent="0" algn="r">
              <a:buNone/>
            </a:pPr>
            <a:r>
              <a:rPr lang="fa-IR" sz="2400" b="1" dirty="0">
                <a:solidFill>
                  <a:schemeClr val="accent1">
                    <a:lumMod val="75000"/>
                  </a:schemeClr>
                </a:solidFill>
              </a:rPr>
              <a:t>فصل دو: کلیات و پیشینه پژوهش</a:t>
            </a:r>
          </a:p>
          <a:p>
            <a:pPr marL="0" indent="0" algn="r">
              <a:buNone/>
            </a:pPr>
            <a:r>
              <a:rPr lang="fa-IR" sz="2400" b="1" dirty="0">
                <a:latin typeface="Calibri" panose="020F0502020204030204" pitchFamily="34" charset="0"/>
                <a:cs typeface="Calibri" panose="020F0502020204030204" pitchFamily="34" charset="0"/>
              </a:rPr>
              <a:t>1- به خوبی هدف و دلیل انجام پژوهش گفته نشده است .</a:t>
            </a:r>
          </a:p>
          <a:p>
            <a:pPr marL="0" indent="0" algn="r">
              <a:buNone/>
            </a:pPr>
            <a:endParaRPr lang="en-US" dirty="0"/>
          </a:p>
        </p:txBody>
      </p:sp>
    </p:spTree>
    <p:extLst>
      <p:ext uri="{BB962C8B-B14F-4D97-AF65-F5344CB8AC3E}">
        <p14:creationId xmlns:p14="http://schemas.microsoft.com/office/powerpoint/2010/main" val="754763720"/>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97</TotalTime>
  <Words>767</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Bahnschrift</vt:lpstr>
      <vt:lpstr>Calibri</vt:lpstr>
      <vt:lpstr>Trebuchet MS</vt:lpstr>
      <vt:lpstr>Wingdings 3</vt:lpstr>
      <vt:lpstr>Facet</vt:lpstr>
      <vt:lpstr>                      واحد فیروزآباد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واحد فیروزآباد</dc:title>
  <dc:creator>pc</dc:creator>
  <cp:lastModifiedBy>pc</cp:lastModifiedBy>
  <cp:revision>31</cp:revision>
  <dcterms:created xsi:type="dcterms:W3CDTF">2023-11-23T07:03:46Z</dcterms:created>
  <dcterms:modified xsi:type="dcterms:W3CDTF">2023-11-23T08:44:44Z</dcterms:modified>
</cp:coreProperties>
</file>